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826" r:id="rId2"/>
  </p:sldMasterIdLst>
  <p:notesMasterIdLst>
    <p:notesMasterId r:id="rId39"/>
  </p:notesMasterIdLst>
  <p:sldIdLst>
    <p:sldId id="256" r:id="rId3"/>
    <p:sldId id="501" r:id="rId4"/>
    <p:sldId id="503" r:id="rId5"/>
    <p:sldId id="510" r:id="rId6"/>
    <p:sldId id="312" r:id="rId7"/>
    <p:sldId id="524" r:id="rId8"/>
    <p:sldId id="530" r:id="rId9"/>
    <p:sldId id="531" r:id="rId10"/>
    <p:sldId id="532" r:id="rId11"/>
    <p:sldId id="313" r:id="rId12"/>
    <p:sldId id="314" r:id="rId13"/>
    <p:sldId id="359" r:id="rId14"/>
    <p:sldId id="316" r:id="rId15"/>
    <p:sldId id="523" r:id="rId16"/>
    <p:sldId id="357" r:id="rId17"/>
    <p:sldId id="322" r:id="rId18"/>
    <p:sldId id="564" r:id="rId19"/>
    <p:sldId id="356" r:id="rId20"/>
    <p:sldId id="539" r:id="rId21"/>
    <p:sldId id="535" r:id="rId22"/>
    <p:sldId id="536" r:id="rId23"/>
    <p:sldId id="537" r:id="rId24"/>
    <p:sldId id="538" r:id="rId25"/>
    <p:sldId id="511" r:id="rId26"/>
    <p:sldId id="375" r:id="rId27"/>
    <p:sldId id="518" r:id="rId28"/>
    <p:sldId id="540" r:id="rId29"/>
    <p:sldId id="541" r:id="rId30"/>
    <p:sldId id="551" r:id="rId31"/>
    <p:sldId id="561" r:id="rId32"/>
    <p:sldId id="562" r:id="rId33"/>
    <p:sldId id="552" r:id="rId34"/>
    <p:sldId id="563" r:id="rId35"/>
    <p:sldId id="516" r:id="rId36"/>
    <p:sldId id="513" r:id="rId37"/>
    <p:sldId id="305" r:id="rId38"/>
  </p:sldIdLst>
  <p:sldSz cx="10440988" cy="6858000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328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7D0105"/>
    <a:srgbClr val="FFFFFF"/>
    <a:srgbClr val="277CC3"/>
    <a:srgbClr val="1908F8"/>
    <a:srgbClr val="358ED7"/>
    <a:srgbClr val="00E3DE"/>
    <a:srgbClr val="00FFFF"/>
    <a:srgbClr val="FFFF00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1494" autoAdjust="0"/>
  </p:normalViewPr>
  <p:slideViewPr>
    <p:cSldViewPr>
      <p:cViewPr varScale="1">
        <p:scale>
          <a:sx n="67" d="100"/>
          <a:sy n="67" d="100"/>
        </p:scale>
        <p:origin x="896" y="60"/>
      </p:cViewPr>
      <p:guideLst>
        <p:guide orient="horz" pos="2160"/>
        <p:guide pos="2880"/>
        <p:guide pos="328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66A750-55AB-41DD-B3BE-A6E8846615A4}" type="doc">
      <dgm:prSet loTypeId="urn:microsoft.com/office/officeart/2005/8/layout/venn3" loCatId="relationship" qsTypeId="urn:microsoft.com/office/officeart/2005/8/quickstyle/3d3" qsCatId="3D" csTypeId="urn:microsoft.com/office/officeart/2005/8/colors/accent6_5" csCatId="accent6" phldr="1"/>
      <dgm:spPr/>
      <dgm:t>
        <a:bodyPr/>
        <a:lstStyle/>
        <a:p>
          <a:endParaRPr lang="ru-RU"/>
        </a:p>
      </dgm:t>
    </dgm:pt>
    <dgm:pt modelId="{9BE9FCB0-4C46-4A6E-90ED-534B2882B90E}">
      <dgm:prSet phldrT="[Текст]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ru-RU" b="1" dirty="0"/>
            <a:t>2018 год</a:t>
          </a:r>
        </a:p>
        <a:p>
          <a:r>
            <a:rPr lang="ru-RU" dirty="0"/>
            <a:t>0,1 млн.рублей</a:t>
          </a:r>
        </a:p>
      </dgm:t>
    </dgm:pt>
    <dgm:pt modelId="{03D04867-1ECC-4012-9588-6016D91DF837}" type="parTrans" cxnId="{2B2B8EFB-45BA-4807-874F-06FFA11300ED}">
      <dgm:prSet/>
      <dgm:spPr/>
      <dgm:t>
        <a:bodyPr/>
        <a:lstStyle/>
        <a:p>
          <a:endParaRPr lang="ru-RU"/>
        </a:p>
      </dgm:t>
    </dgm:pt>
    <dgm:pt modelId="{1604501D-0E16-4F6B-90CE-4F87E1BDE2FE}" type="sibTrans" cxnId="{2B2B8EFB-45BA-4807-874F-06FFA11300ED}">
      <dgm:prSet/>
      <dgm:spPr/>
      <dgm:t>
        <a:bodyPr/>
        <a:lstStyle/>
        <a:p>
          <a:endParaRPr lang="ru-RU"/>
        </a:p>
      </dgm:t>
    </dgm:pt>
    <dgm:pt modelId="{26970966-E7AC-46C2-BB8E-6A66776EB703}">
      <dgm:prSet phldrT="[Текст]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ru-RU" b="1" dirty="0"/>
            <a:t>2019 год</a:t>
          </a:r>
        </a:p>
        <a:p>
          <a:r>
            <a:rPr lang="ru-RU" dirty="0"/>
            <a:t>0,0 млн.рублей</a:t>
          </a:r>
        </a:p>
      </dgm:t>
    </dgm:pt>
    <dgm:pt modelId="{EB51B1A6-DA32-44EA-ACAE-FDCE92807297}" type="parTrans" cxnId="{8EF51234-497E-4C32-A504-0179B29E7928}">
      <dgm:prSet/>
      <dgm:spPr/>
      <dgm:t>
        <a:bodyPr/>
        <a:lstStyle/>
        <a:p>
          <a:endParaRPr lang="ru-RU"/>
        </a:p>
      </dgm:t>
    </dgm:pt>
    <dgm:pt modelId="{559D3409-20A1-4E28-AB95-A508948B2468}" type="sibTrans" cxnId="{8EF51234-497E-4C32-A504-0179B29E7928}">
      <dgm:prSet/>
      <dgm:spPr/>
      <dgm:t>
        <a:bodyPr/>
        <a:lstStyle/>
        <a:p>
          <a:endParaRPr lang="ru-RU"/>
        </a:p>
      </dgm:t>
    </dgm:pt>
    <dgm:pt modelId="{46B71511-E919-4BA5-9248-88A3B2F7B383}">
      <dgm:prSet phldrT="[Текст]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ru-RU" b="1" dirty="0"/>
            <a:t>2020 год</a:t>
          </a:r>
        </a:p>
        <a:p>
          <a:r>
            <a:rPr lang="ru-RU" dirty="0"/>
            <a:t>0,0 </a:t>
          </a:r>
          <a:r>
            <a:rPr lang="ru-RU" dirty="0" err="1"/>
            <a:t>млн.рублей</a:t>
          </a:r>
          <a:endParaRPr lang="ru-RU" dirty="0"/>
        </a:p>
      </dgm:t>
    </dgm:pt>
    <dgm:pt modelId="{CA9A20ED-CCCB-47CC-8AE6-67F50304A74D}" type="parTrans" cxnId="{6D1694D3-0798-4ADD-B71F-63542513FA5A}">
      <dgm:prSet/>
      <dgm:spPr/>
      <dgm:t>
        <a:bodyPr/>
        <a:lstStyle/>
        <a:p>
          <a:endParaRPr lang="ru-RU"/>
        </a:p>
      </dgm:t>
    </dgm:pt>
    <dgm:pt modelId="{8D325998-FC32-4608-82C0-C715C03BCF83}" type="sibTrans" cxnId="{6D1694D3-0798-4ADD-B71F-63542513FA5A}">
      <dgm:prSet/>
      <dgm:spPr/>
      <dgm:t>
        <a:bodyPr/>
        <a:lstStyle/>
        <a:p>
          <a:endParaRPr lang="ru-RU"/>
        </a:p>
      </dgm:t>
    </dgm:pt>
    <dgm:pt modelId="{3C68F8D3-B72A-4B91-B699-6554D8E3F4A4}">
      <dgm:prSet phldrT="[Текст]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ru-RU" b="1" dirty="0"/>
            <a:t>2021 год</a:t>
          </a:r>
        </a:p>
        <a:p>
          <a:r>
            <a:rPr lang="ru-RU" dirty="0"/>
            <a:t>20,0 млн.рублей</a:t>
          </a:r>
        </a:p>
      </dgm:t>
    </dgm:pt>
    <dgm:pt modelId="{914520A3-3EF7-48D8-88CE-DB312B5044EB}" type="parTrans" cxnId="{3D2CAF4E-04FE-4A9A-8246-52F2D09D2BD2}">
      <dgm:prSet/>
      <dgm:spPr/>
      <dgm:t>
        <a:bodyPr/>
        <a:lstStyle/>
        <a:p>
          <a:endParaRPr lang="ru-RU"/>
        </a:p>
      </dgm:t>
    </dgm:pt>
    <dgm:pt modelId="{6683D0A0-6CB6-45D9-BE91-1A2CEC0D198C}" type="sibTrans" cxnId="{3D2CAF4E-04FE-4A9A-8246-52F2D09D2BD2}">
      <dgm:prSet/>
      <dgm:spPr/>
      <dgm:t>
        <a:bodyPr/>
        <a:lstStyle/>
        <a:p>
          <a:endParaRPr lang="ru-RU"/>
        </a:p>
      </dgm:t>
    </dgm:pt>
    <dgm:pt modelId="{C32EFD0E-CD92-4289-9C28-B1D2D6B1646C}">
      <dgm:prSet phldrT="[Текст]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ru-RU" b="1" dirty="0"/>
            <a:t>2022 год</a:t>
          </a:r>
        </a:p>
        <a:p>
          <a:r>
            <a:rPr lang="ru-RU" dirty="0"/>
            <a:t>32,0 млн.рублей</a:t>
          </a:r>
        </a:p>
      </dgm:t>
    </dgm:pt>
    <dgm:pt modelId="{D619E724-186B-4F99-9A6B-648ACFDEB7A9}" type="parTrans" cxnId="{FF3A22A1-9B70-4201-B463-3DA93EED759D}">
      <dgm:prSet/>
      <dgm:spPr/>
      <dgm:t>
        <a:bodyPr/>
        <a:lstStyle/>
        <a:p>
          <a:endParaRPr lang="ru-RU"/>
        </a:p>
      </dgm:t>
    </dgm:pt>
    <dgm:pt modelId="{3AC233F0-3944-4C14-9F44-39E9828D5DDA}" type="sibTrans" cxnId="{FF3A22A1-9B70-4201-B463-3DA93EED759D}">
      <dgm:prSet/>
      <dgm:spPr/>
      <dgm:t>
        <a:bodyPr/>
        <a:lstStyle/>
        <a:p>
          <a:endParaRPr lang="ru-RU"/>
        </a:p>
      </dgm:t>
    </dgm:pt>
    <dgm:pt modelId="{EAC9BC9A-FDC2-4637-AF71-664E120AF80D}" type="pres">
      <dgm:prSet presAssocID="{0166A750-55AB-41DD-B3BE-A6E8846615A4}" presName="Name0" presStyleCnt="0">
        <dgm:presLayoutVars>
          <dgm:dir/>
          <dgm:resizeHandles val="exact"/>
        </dgm:presLayoutVars>
      </dgm:prSet>
      <dgm:spPr/>
    </dgm:pt>
    <dgm:pt modelId="{5E4D014A-A3C1-44E6-B92B-9364D9EC090B}" type="pres">
      <dgm:prSet presAssocID="{9BE9FCB0-4C46-4A6E-90ED-534B2882B90E}" presName="Name5" presStyleLbl="vennNode1" presStyleIdx="0" presStyleCnt="5">
        <dgm:presLayoutVars>
          <dgm:bulletEnabled val="1"/>
        </dgm:presLayoutVars>
      </dgm:prSet>
      <dgm:spPr/>
    </dgm:pt>
    <dgm:pt modelId="{DB9E1FAD-F199-4205-BAA2-0D70CCDADEA1}" type="pres">
      <dgm:prSet presAssocID="{1604501D-0E16-4F6B-90CE-4F87E1BDE2FE}" presName="space" presStyleCnt="0"/>
      <dgm:spPr/>
    </dgm:pt>
    <dgm:pt modelId="{A2B3D32D-7ED3-4227-A89B-95246726557C}" type="pres">
      <dgm:prSet presAssocID="{26970966-E7AC-46C2-BB8E-6A66776EB703}" presName="Name5" presStyleLbl="vennNode1" presStyleIdx="1" presStyleCnt="5" custLinFactNeighborX="-42730" custLinFactNeighborY="38579">
        <dgm:presLayoutVars>
          <dgm:bulletEnabled val="1"/>
        </dgm:presLayoutVars>
      </dgm:prSet>
      <dgm:spPr/>
    </dgm:pt>
    <dgm:pt modelId="{B1343FB7-C98D-41EA-9A5F-28378A2FF0D9}" type="pres">
      <dgm:prSet presAssocID="{559D3409-20A1-4E28-AB95-A508948B2468}" presName="space" presStyleCnt="0"/>
      <dgm:spPr/>
    </dgm:pt>
    <dgm:pt modelId="{C7F549CA-B85C-4D2A-9B1B-62E9A913FC24}" type="pres">
      <dgm:prSet presAssocID="{46B71511-E919-4BA5-9248-88A3B2F7B383}" presName="Name5" presStyleLbl="vennNode1" presStyleIdx="2" presStyleCnt="5" custLinFactNeighborX="-40503" custLinFactNeighborY="56456">
        <dgm:presLayoutVars>
          <dgm:bulletEnabled val="1"/>
        </dgm:presLayoutVars>
      </dgm:prSet>
      <dgm:spPr/>
    </dgm:pt>
    <dgm:pt modelId="{DBB1E0B2-371C-4437-B875-F8A9365959C8}" type="pres">
      <dgm:prSet presAssocID="{8D325998-FC32-4608-82C0-C715C03BCF83}" presName="space" presStyleCnt="0"/>
      <dgm:spPr/>
    </dgm:pt>
    <dgm:pt modelId="{0B311CCD-8874-4098-96B1-6CF0A04FE1D5}" type="pres">
      <dgm:prSet presAssocID="{3C68F8D3-B72A-4B91-B699-6554D8E3F4A4}" presName="Name5" presStyleLbl="vennNode1" presStyleIdx="3" presStyleCnt="5" custLinFactNeighborX="-38275" custLinFactNeighborY="65395">
        <dgm:presLayoutVars>
          <dgm:bulletEnabled val="1"/>
        </dgm:presLayoutVars>
      </dgm:prSet>
      <dgm:spPr/>
    </dgm:pt>
    <dgm:pt modelId="{F14990C7-A891-480E-BEBE-F34BB5C2A467}" type="pres">
      <dgm:prSet presAssocID="{6683D0A0-6CB6-45D9-BE91-1A2CEC0D198C}" presName="space" presStyleCnt="0"/>
      <dgm:spPr/>
    </dgm:pt>
    <dgm:pt modelId="{E0353013-0C22-4550-B96F-39EEE29B0A09}" type="pres">
      <dgm:prSet presAssocID="{C32EFD0E-CD92-4289-9C28-B1D2D6B1646C}" presName="Name5" presStyleLbl="vennNode1" presStyleIdx="4" presStyleCnt="5" custLinFactNeighborX="6297" custLinFactNeighborY="61848">
        <dgm:presLayoutVars>
          <dgm:bulletEnabled val="1"/>
        </dgm:presLayoutVars>
      </dgm:prSet>
      <dgm:spPr/>
    </dgm:pt>
  </dgm:ptLst>
  <dgm:cxnLst>
    <dgm:cxn modelId="{86845629-1E8B-4C0B-ABDA-BF7ABBD9B930}" type="presOf" srcId="{26970966-E7AC-46C2-BB8E-6A66776EB703}" destId="{A2B3D32D-7ED3-4227-A89B-95246726557C}" srcOrd="0" destOrd="0" presId="urn:microsoft.com/office/officeart/2005/8/layout/venn3"/>
    <dgm:cxn modelId="{8EF51234-497E-4C32-A504-0179B29E7928}" srcId="{0166A750-55AB-41DD-B3BE-A6E8846615A4}" destId="{26970966-E7AC-46C2-BB8E-6A66776EB703}" srcOrd="1" destOrd="0" parTransId="{EB51B1A6-DA32-44EA-ACAE-FDCE92807297}" sibTransId="{559D3409-20A1-4E28-AB95-A508948B2468}"/>
    <dgm:cxn modelId="{3D2CAF4E-04FE-4A9A-8246-52F2D09D2BD2}" srcId="{0166A750-55AB-41DD-B3BE-A6E8846615A4}" destId="{3C68F8D3-B72A-4B91-B699-6554D8E3F4A4}" srcOrd="3" destOrd="0" parTransId="{914520A3-3EF7-48D8-88CE-DB312B5044EB}" sibTransId="{6683D0A0-6CB6-45D9-BE91-1A2CEC0D198C}"/>
    <dgm:cxn modelId="{0AFCDA54-93D0-48A0-A630-818F12561B3E}" type="presOf" srcId="{3C68F8D3-B72A-4B91-B699-6554D8E3F4A4}" destId="{0B311CCD-8874-4098-96B1-6CF0A04FE1D5}" srcOrd="0" destOrd="0" presId="urn:microsoft.com/office/officeart/2005/8/layout/venn3"/>
    <dgm:cxn modelId="{4F3E147B-2421-41F5-A5CB-522FD4CC3230}" type="presOf" srcId="{C32EFD0E-CD92-4289-9C28-B1D2D6B1646C}" destId="{E0353013-0C22-4550-B96F-39EEE29B0A09}" srcOrd="0" destOrd="0" presId="urn:microsoft.com/office/officeart/2005/8/layout/venn3"/>
    <dgm:cxn modelId="{EE920D93-DAE4-4D9D-83D7-8512350BE409}" type="presOf" srcId="{46B71511-E919-4BA5-9248-88A3B2F7B383}" destId="{C7F549CA-B85C-4D2A-9B1B-62E9A913FC24}" srcOrd="0" destOrd="0" presId="urn:microsoft.com/office/officeart/2005/8/layout/venn3"/>
    <dgm:cxn modelId="{FF3A22A1-9B70-4201-B463-3DA93EED759D}" srcId="{0166A750-55AB-41DD-B3BE-A6E8846615A4}" destId="{C32EFD0E-CD92-4289-9C28-B1D2D6B1646C}" srcOrd="4" destOrd="0" parTransId="{D619E724-186B-4F99-9A6B-648ACFDEB7A9}" sibTransId="{3AC233F0-3944-4C14-9F44-39E9828D5DDA}"/>
    <dgm:cxn modelId="{37D35DD3-43F0-44C1-B8EE-BACF9E884623}" type="presOf" srcId="{9BE9FCB0-4C46-4A6E-90ED-534B2882B90E}" destId="{5E4D014A-A3C1-44E6-B92B-9364D9EC090B}" srcOrd="0" destOrd="0" presId="urn:microsoft.com/office/officeart/2005/8/layout/venn3"/>
    <dgm:cxn modelId="{6D1694D3-0798-4ADD-B71F-63542513FA5A}" srcId="{0166A750-55AB-41DD-B3BE-A6E8846615A4}" destId="{46B71511-E919-4BA5-9248-88A3B2F7B383}" srcOrd="2" destOrd="0" parTransId="{CA9A20ED-CCCB-47CC-8AE6-67F50304A74D}" sibTransId="{8D325998-FC32-4608-82C0-C715C03BCF83}"/>
    <dgm:cxn modelId="{909B71E6-6C04-4801-A114-91E51226DA4C}" type="presOf" srcId="{0166A750-55AB-41DD-B3BE-A6E8846615A4}" destId="{EAC9BC9A-FDC2-4637-AF71-664E120AF80D}" srcOrd="0" destOrd="0" presId="urn:microsoft.com/office/officeart/2005/8/layout/venn3"/>
    <dgm:cxn modelId="{2B2B8EFB-45BA-4807-874F-06FFA11300ED}" srcId="{0166A750-55AB-41DD-B3BE-A6E8846615A4}" destId="{9BE9FCB0-4C46-4A6E-90ED-534B2882B90E}" srcOrd="0" destOrd="0" parTransId="{03D04867-1ECC-4012-9588-6016D91DF837}" sibTransId="{1604501D-0E16-4F6B-90CE-4F87E1BDE2FE}"/>
    <dgm:cxn modelId="{088690DF-ED31-4E96-8818-E734D092A7A7}" type="presParOf" srcId="{EAC9BC9A-FDC2-4637-AF71-664E120AF80D}" destId="{5E4D014A-A3C1-44E6-B92B-9364D9EC090B}" srcOrd="0" destOrd="0" presId="urn:microsoft.com/office/officeart/2005/8/layout/venn3"/>
    <dgm:cxn modelId="{F6494AEA-D01F-40B8-9C8A-603E31D15061}" type="presParOf" srcId="{EAC9BC9A-FDC2-4637-AF71-664E120AF80D}" destId="{DB9E1FAD-F199-4205-BAA2-0D70CCDADEA1}" srcOrd="1" destOrd="0" presId="urn:microsoft.com/office/officeart/2005/8/layout/venn3"/>
    <dgm:cxn modelId="{5EB81173-E873-40B6-889B-AA7C7D3980DC}" type="presParOf" srcId="{EAC9BC9A-FDC2-4637-AF71-664E120AF80D}" destId="{A2B3D32D-7ED3-4227-A89B-95246726557C}" srcOrd="2" destOrd="0" presId="urn:microsoft.com/office/officeart/2005/8/layout/venn3"/>
    <dgm:cxn modelId="{AEB56440-0C3C-4F4F-9DA0-F4483A8B3773}" type="presParOf" srcId="{EAC9BC9A-FDC2-4637-AF71-664E120AF80D}" destId="{B1343FB7-C98D-41EA-9A5F-28378A2FF0D9}" srcOrd="3" destOrd="0" presId="urn:microsoft.com/office/officeart/2005/8/layout/venn3"/>
    <dgm:cxn modelId="{8BE7C411-9739-4551-AB0E-A3A56AAE8762}" type="presParOf" srcId="{EAC9BC9A-FDC2-4637-AF71-664E120AF80D}" destId="{C7F549CA-B85C-4D2A-9B1B-62E9A913FC24}" srcOrd="4" destOrd="0" presId="urn:microsoft.com/office/officeart/2005/8/layout/venn3"/>
    <dgm:cxn modelId="{8D4C1511-C8B7-4995-9F2E-796AC6BDB980}" type="presParOf" srcId="{EAC9BC9A-FDC2-4637-AF71-664E120AF80D}" destId="{DBB1E0B2-371C-4437-B875-F8A9365959C8}" srcOrd="5" destOrd="0" presId="urn:microsoft.com/office/officeart/2005/8/layout/venn3"/>
    <dgm:cxn modelId="{7BF4D5BC-76CF-41CC-B08F-D4FB4B707AFA}" type="presParOf" srcId="{EAC9BC9A-FDC2-4637-AF71-664E120AF80D}" destId="{0B311CCD-8874-4098-96B1-6CF0A04FE1D5}" srcOrd="6" destOrd="0" presId="urn:microsoft.com/office/officeart/2005/8/layout/venn3"/>
    <dgm:cxn modelId="{0404AF6A-3ED2-4722-8655-D1A32EE18C58}" type="presParOf" srcId="{EAC9BC9A-FDC2-4637-AF71-664E120AF80D}" destId="{F14990C7-A891-480E-BEBE-F34BB5C2A467}" srcOrd="7" destOrd="0" presId="urn:microsoft.com/office/officeart/2005/8/layout/venn3"/>
    <dgm:cxn modelId="{37F5E364-468B-42DA-BB0A-FB69483B12BC}" type="presParOf" srcId="{EAC9BC9A-FDC2-4637-AF71-664E120AF80D}" destId="{E0353013-0C22-4550-B96F-39EEE29B0A09}" srcOrd="8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166A750-55AB-41DD-B3BE-A6E8846615A4}" type="doc">
      <dgm:prSet loTypeId="urn:microsoft.com/office/officeart/2005/8/layout/venn3" loCatId="relationship" qsTypeId="urn:microsoft.com/office/officeart/2005/8/quickstyle/3d3" qsCatId="3D" csTypeId="urn:microsoft.com/office/officeart/2005/8/colors/accent6_5" csCatId="accent6" phldr="1"/>
      <dgm:spPr/>
      <dgm:t>
        <a:bodyPr/>
        <a:lstStyle/>
        <a:p>
          <a:endParaRPr lang="ru-RU"/>
        </a:p>
      </dgm:t>
    </dgm:pt>
    <dgm:pt modelId="{EAC9BC9A-FDC2-4637-AF71-664E120AF80D}" type="pres">
      <dgm:prSet presAssocID="{0166A750-55AB-41DD-B3BE-A6E8846615A4}" presName="Name0" presStyleCnt="0">
        <dgm:presLayoutVars>
          <dgm:dir/>
          <dgm:resizeHandles val="exact"/>
        </dgm:presLayoutVars>
      </dgm:prSet>
      <dgm:spPr/>
    </dgm:pt>
  </dgm:ptLst>
  <dgm:cxnLst>
    <dgm:cxn modelId="{7C5BB4D3-C7EF-420A-A11F-7D2D54AA138D}" type="presOf" srcId="{0166A750-55AB-41DD-B3BE-A6E8846615A4}" destId="{EAC9BC9A-FDC2-4637-AF71-664E120AF80D}" srcOrd="0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4D014A-A3C1-44E6-B92B-9364D9EC090B}">
      <dsp:nvSpPr>
        <dsp:cNvPr id="0" name=""/>
        <dsp:cNvSpPr/>
      </dsp:nvSpPr>
      <dsp:spPr>
        <a:xfrm>
          <a:off x="935" y="1119411"/>
          <a:ext cx="1825177" cy="1825177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00446" tIns="19050" rIns="100446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1" kern="1200" dirty="0"/>
            <a:t>2018 год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0,1 млн.рублей</a:t>
          </a:r>
        </a:p>
      </dsp:txBody>
      <dsp:txXfrm>
        <a:off x="268226" y="1386702"/>
        <a:ext cx="1290595" cy="1290595"/>
      </dsp:txXfrm>
    </dsp:sp>
    <dsp:sp modelId="{A2B3D32D-7ED3-4227-A89B-95246726557C}">
      <dsp:nvSpPr>
        <dsp:cNvPr id="0" name=""/>
        <dsp:cNvSpPr/>
      </dsp:nvSpPr>
      <dsp:spPr>
        <a:xfrm>
          <a:off x="1305098" y="1823546"/>
          <a:ext cx="1825177" cy="1825177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00446" tIns="19050" rIns="100446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1" kern="1200" dirty="0"/>
            <a:t>2019 год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0,0 млн.рублей</a:t>
          </a:r>
        </a:p>
      </dsp:txBody>
      <dsp:txXfrm>
        <a:off x="1572389" y="2090837"/>
        <a:ext cx="1290595" cy="1290595"/>
      </dsp:txXfrm>
    </dsp:sp>
    <dsp:sp modelId="{C7F549CA-B85C-4D2A-9B1B-62E9A913FC24}">
      <dsp:nvSpPr>
        <dsp:cNvPr id="0" name=""/>
        <dsp:cNvSpPr/>
      </dsp:nvSpPr>
      <dsp:spPr>
        <a:xfrm>
          <a:off x="2773369" y="2149833"/>
          <a:ext cx="1825177" cy="1825177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00446" tIns="19050" rIns="100446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1" kern="1200" dirty="0"/>
            <a:t>2020 год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0,0 </a:t>
          </a:r>
          <a:r>
            <a:rPr lang="ru-RU" sz="1500" kern="1200" dirty="0" err="1"/>
            <a:t>млн.рублей</a:t>
          </a:r>
          <a:endParaRPr lang="ru-RU" sz="1500" kern="1200" dirty="0"/>
        </a:p>
      </dsp:txBody>
      <dsp:txXfrm>
        <a:off x="3040660" y="2417124"/>
        <a:ext cx="1290595" cy="1290595"/>
      </dsp:txXfrm>
    </dsp:sp>
    <dsp:sp modelId="{0B311CCD-8874-4098-96B1-6CF0A04FE1D5}">
      <dsp:nvSpPr>
        <dsp:cNvPr id="0" name=""/>
        <dsp:cNvSpPr/>
      </dsp:nvSpPr>
      <dsp:spPr>
        <a:xfrm>
          <a:off x="4241644" y="2238822"/>
          <a:ext cx="1825177" cy="1825177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00446" tIns="19050" rIns="100446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1" kern="1200" dirty="0"/>
            <a:t>2021 год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20,0 млн.рублей</a:t>
          </a:r>
        </a:p>
      </dsp:txBody>
      <dsp:txXfrm>
        <a:off x="4508935" y="2506113"/>
        <a:ext cx="1290595" cy="1290595"/>
      </dsp:txXfrm>
    </dsp:sp>
    <dsp:sp modelId="{E0353013-0C22-4550-B96F-39EEE29B0A09}">
      <dsp:nvSpPr>
        <dsp:cNvPr id="0" name=""/>
        <dsp:cNvSpPr/>
      </dsp:nvSpPr>
      <dsp:spPr>
        <a:xfrm>
          <a:off x="5842440" y="2238822"/>
          <a:ext cx="1825177" cy="1825177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00446" tIns="19050" rIns="100446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1" kern="1200" dirty="0"/>
            <a:t>2022 год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32,0 млн.рублей</a:t>
          </a:r>
        </a:p>
      </dsp:txBody>
      <dsp:txXfrm>
        <a:off x="6109731" y="2506113"/>
        <a:ext cx="1290595" cy="129059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6" y="1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6D63679F-BE87-4C86-914D-B6103A2A0FC6}" type="datetimeFigureOut">
              <a:rPr lang="ru-RU"/>
              <a:pPr>
                <a:defRPr/>
              </a:pPr>
              <a:t>23.06.2021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565150" y="744538"/>
            <a:ext cx="56673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3" y="9428585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6" y="9428585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05F8B25-E85F-48E9-83A4-0A400F2336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22124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565150" y="744538"/>
            <a:ext cx="566737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/>
          </a:p>
        </p:txBody>
      </p:sp>
      <p:sp>
        <p:nvSpPr>
          <p:cNvPr id="18435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95794AE-5F8E-4F02-95AD-E246E1BDAD53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72286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565150" y="744538"/>
            <a:ext cx="566737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5F8B25-E85F-48E9-83A4-0A400F23366C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38728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565150" y="744538"/>
            <a:ext cx="566737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5F8B25-E85F-48E9-83A4-0A400F23366C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565150" y="744538"/>
            <a:ext cx="566737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5F8B25-E85F-48E9-83A4-0A400F23366C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66337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565150" y="744538"/>
            <a:ext cx="566737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5F8B25-E85F-48E9-83A4-0A400F23366C}" type="slidenum">
              <a:rPr lang="ru-RU" smtClean="0"/>
              <a:pPr>
                <a:defRPr/>
              </a:pPr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5527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565150" y="744538"/>
            <a:ext cx="566737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5F8B25-E85F-48E9-83A4-0A400F23366C}" type="slidenum">
              <a:rPr lang="ru-RU" smtClean="0"/>
              <a:pPr>
                <a:defRPr/>
              </a:pPr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24594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565150" y="744538"/>
            <a:ext cx="566737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5F8B25-E85F-48E9-83A4-0A400F23366C}" type="slidenum">
              <a:rPr lang="ru-RU" smtClean="0"/>
              <a:pPr>
                <a:defRPr/>
              </a:pPr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02452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565150" y="744538"/>
            <a:ext cx="566737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5F8B25-E85F-48E9-83A4-0A400F23366C}" type="slidenum">
              <a:rPr lang="ru-RU" smtClean="0"/>
              <a:pPr>
                <a:defRPr/>
              </a:pPr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17379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ProPowerPoint\Шаблоны\АБСТРАКТНЫЕ\GreenAbstrak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" y="0"/>
            <a:ext cx="1047905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71623" y="620692"/>
            <a:ext cx="7153283" cy="1470025"/>
          </a:xfrm>
        </p:spPr>
        <p:txBody>
          <a:bodyPr>
            <a:normAutofit/>
          </a:bodyPr>
          <a:lstStyle>
            <a:lvl1pPr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069391" y="5445224"/>
            <a:ext cx="6002180" cy="648072"/>
          </a:xfrm>
        </p:spPr>
        <p:txBody>
          <a:bodyPr>
            <a:normAutofit/>
          </a:bodyPr>
          <a:lstStyle>
            <a:lvl1pPr marL="0" indent="0" algn="ctr">
              <a:buNone/>
              <a:defRPr sz="3600" b="1">
                <a:solidFill>
                  <a:schemeClr val="bg1">
                    <a:lumMod val="9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3074" y="2130429"/>
            <a:ext cx="887484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66148" y="3886200"/>
            <a:ext cx="7308692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56A5EE-C096-4592-82FA-C06DD75DECEC}" type="datetime1">
              <a:rPr lang="en-US" smtClean="0"/>
              <a:pPr>
                <a:defRPr/>
              </a:pPr>
              <a:t>6/23/2021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9AA334-C32B-44B9-ABEF-B3318B6001C6}" type="datetime1">
              <a:rPr lang="en-US" smtClean="0"/>
              <a:pPr>
                <a:defRPr/>
              </a:pPr>
              <a:t>6/23/2021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E84A85-20DD-4063-BFC1-8C3F62DDF5E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4766" y="4406901"/>
            <a:ext cx="887484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24766" y="2906717"/>
            <a:ext cx="887484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08EB7C-5108-4954-9A3B-D4DF71C9EE64}" type="datetime1">
              <a:rPr lang="en-US" smtClean="0"/>
              <a:pPr>
                <a:defRPr/>
              </a:pPr>
              <a:t>6/23/2021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3FD3A3-AE18-42AB-AC7D-75C226C8B66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22050" y="1600204"/>
            <a:ext cx="461143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307502" y="1600204"/>
            <a:ext cx="461143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C77382-47E0-4902-A7B7-8405B302E3D6}" type="datetime1">
              <a:rPr lang="en-US" smtClean="0"/>
              <a:pPr>
                <a:defRPr/>
              </a:pPr>
              <a:t>6/23/2021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937C78-BF0D-4B0B-AF7E-0EE68E8D715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22053" y="1535113"/>
            <a:ext cx="461325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2053" y="2174875"/>
            <a:ext cx="461325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303882" y="1535113"/>
            <a:ext cx="46150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303882" y="2174875"/>
            <a:ext cx="46150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6B80FD-9842-425B-849C-991EC345CF11}" type="datetime1">
              <a:rPr lang="en-US" smtClean="0"/>
              <a:pPr>
                <a:defRPr/>
              </a:pPr>
              <a:t>6/23/2021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087888-2411-4488-9CEF-EED964E526D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2A04D5-2BEE-4B4D-99F7-5DC4051E37BA}" type="datetime1">
              <a:rPr lang="en-US" smtClean="0"/>
              <a:pPr>
                <a:defRPr/>
              </a:pPr>
              <a:t>6/23/2021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85A602-C1D5-4D0C-81E3-28887DD146E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A337FE-0E5B-4733-BAED-04402830266D}" type="datetime1">
              <a:rPr lang="en-US" smtClean="0"/>
              <a:pPr>
                <a:defRPr/>
              </a:pPr>
              <a:t>6/23/2021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53E559-CB2D-4451-9674-4C632EF5674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2055" y="273050"/>
            <a:ext cx="34350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82141" y="273054"/>
            <a:ext cx="583680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22055" y="1435103"/>
            <a:ext cx="34350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87073B-E54C-4D69-A138-0DF1E53F6315}" type="datetime1">
              <a:rPr lang="en-US" smtClean="0"/>
              <a:pPr>
                <a:defRPr/>
              </a:pPr>
              <a:t>6/23/2021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B994A7-B7FA-4E22-A77D-30BC76BF068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46507" y="4800601"/>
            <a:ext cx="626459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046507" y="612775"/>
            <a:ext cx="6264593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046507" y="5367339"/>
            <a:ext cx="6264593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ECEEE8-7755-4E4D-A12F-A9B2EF67B0FB}" type="datetime1">
              <a:rPr lang="en-US" smtClean="0"/>
              <a:pPr>
                <a:defRPr/>
              </a:pPr>
              <a:t>6/23/2021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C8B024-8E7D-4407-A46C-184FE664E4E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AE61AE-93BE-49F4-BD60-022B9C7BB530}" type="datetime1">
              <a:rPr lang="en-US" smtClean="0"/>
              <a:pPr>
                <a:defRPr/>
              </a:pPr>
              <a:t>6/23/2021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B4FE0A-18F8-4EB9-A261-E6913C21E32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569716" y="274641"/>
            <a:ext cx="2349222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22050" y="274641"/>
            <a:ext cx="687365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8EBE7F-86D2-4A50-807F-56E76D9AD892}" type="datetime1">
              <a:rPr lang="en-US" smtClean="0"/>
              <a:pPr>
                <a:defRPr/>
              </a:pPr>
              <a:t>6/23/2021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D99681-2964-4FDA-BAF4-844C703BF53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4" cstate="print">
            <a:alphaModFix amt="34000"/>
            <a:lum/>
          </a:blip>
          <a:srcRect/>
          <a:stretch>
            <a:fillRect l="-3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14502" y="1588"/>
            <a:ext cx="1046999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 bwMode="auto">
          <a:xfrm>
            <a:off x="1437449" y="274638"/>
            <a:ext cx="848149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8" name="Текст 2"/>
          <p:cNvSpPr>
            <a:spLocks noGrp="1"/>
          </p:cNvSpPr>
          <p:nvPr>
            <p:ph type="body" idx="1"/>
          </p:nvPr>
        </p:nvSpPr>
        <p:spPr bwMode="auto">
          <a:xfrm>
            <a:off x="1437449" y="1600204"/>
            <a:ext cx="848149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1029" name="TextBox 6"/>
          <p:cNvSpPr txBox="1">
            <a:spLocks noChangeArrowheads="1"/>
          </p:cNvSpPr>
          <p:nvPr/>
        </p:nvSpPr>
        <p:spPr bwMode="auto">
          <a:xfrm>
            <a:off x="8099021" y="6610350"/>
            <a:ext cx="1665841" cy="33855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ru-RU" sz="1600" dirty="0" err="1">
                <a:latin typeface="Ariston" pitchFamily="66" charset="0"/>
              </a:rPr>
              <a:t>ProPowerPoint.Ru</a:t>
            </a:r>
            <a:endParaRPr lang="ru-RU" altLang="ru-RU" sz="1600" dirty="0">
              <a:latin typeface="Ariston" pitchFamily="66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692" r:id="rId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>
            <a:alphaModFix amt="34000"/>
            <a:lum/>
          </a:blip>
          <a:srcRect/>
          <a:stretch>
            <a:fillRect l="-3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22050" y="274638"/>
            <a:ext cx="9396889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22050" y="1600204"/>
            <a:ext cx="9396889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22049" y="6245225"/>
            <a:ext cx="2436231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071400AC-E83A-487D-AB2D-63F2A314E75D}" type="datetime1">
              <a:rPr lang="en-US" smtClean="0"/>
              <a:pPr/>
              <a:t>6/23/2021</a:t>
            </a:fld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67338" y="6245225"/>
            <a:ext cx="3306313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482708" y="6245225"/>
            <a:ext cx="2436231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F4EF0E5-F31B-4EC9-8386-5C2271B321AE}" type="slidenum">
              <a:rPr lang="es-ES"/>
              <a:pPr/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  <p:sldLayoutId id="2147483834" r:id="rId8"/>
    <p:sldLayoutId id="2147483835" r:id="rId9"/>
    <p:sldLayoutId id="2147483836" r:id="rId10"/>
    <p:sldLayoutId id="2147483837" r:id="rId1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gif"/><Relationship Id="rId3" Type="http://schemas.openxmlformats.org/officeDocument/2006/relationships/diagramLayout" Target="../diagrams/layout1.xml"/><Relationship Id="rId7" Type="http://schemas.openxmlformats.org/officeDocument/2006/relationships/image" Target="../media/image7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5.gif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Арка 8"/>
          <p:cNvSpPr/>
          <p:nvPr/>
        </p:nvSpPr>
        <p:spPr>
          <a:xfrm>
            <a:off x="4562721" y="476672"/>
            <a:ext cx="5220494" cy="3118068"/>
          </a:xfrm>
          <a:prstGeom prst="blockArc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cap="all" dirty="0">
                <a:ln w="9000" cmpd="sng">
                  <a:solidFill>
                    <a:schemeClr val="tx1"/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БЮДЖЕТ ДЛЯ ГРАЖДАН</a:t>
            </a:r>
          </a:p>
        </p:txBody>
      </p:sp>
      <p:sp>
        <p:nvSpPr>
          <p:cNvPr id="7" name="Прямоугольник 3"/>
          <p:cNvSpPr>
            <a:spLocks noChangeArrowheads="1"/>
          </p:cNvSpPr>
          <p:nvPr/>
        </p:nvSpPr>
        <p:spPr bwMode="auto">
          <a:xfrm>
            <a:off x="287196" y="2636912"/>
            <a:ext cx="9866597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Изменения, вносимые в Решение Совета депутатов муниципального образования городской округ </a:t>
            </a:r>
          </a:p>
          <a:p>
            <a:pPr algn="ctr"/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Люберцы Московской области </a:t>
            </a:r>
          </a:p>
          <a:p>
            <a:pPr algn="ctr"/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 02.12.2020 №395/56 «О бюджете муниципального образования городской округ Люберцы Московской области на 2021 год и на плановый период </a:t>
            </a:r>
          </a:p>
          <a:p>
            <a:pPr algn="ctr"/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2022 и 2023 годов»</a:t>
            </a:r>
          </a:p>
          <a:p>
            <a:pPr algn="ctr"/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(уточнение №2)</a:t>
            </a:r>
          </a:p>
          <a:p>
            <a:pPr algn="ctr"/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pic>
        <p:nvPicPr>
          <p:cNvPr id="10" name="Рисунок 9" descr="1.png"/>
          <p:cNvPicPr>
            <a:picLocks noChangeAspect="1"/>
          </p:cNvPicPr>
          <p:nvPr/>
        </p:nvPicPr>
        <p:blipFill>
          <a:blip r:embed="rId3" cstate="print">
            <a:lum bright="-7000" contrast="-7000"/>
          </a:blip>
          <a:srcRect l="13269" t="12031" r="12412" b="4630"/>
          <a:stretch>
            <a:fillRect/>
          </a:stretch>
        </p:blipFill>
        <p:spPr>
          <a:xfrm>
            <a:off x="0" y="0"/>
            <a:ext cx="3492302" cy="266080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77642" y="-144463"/>
            <a:ext cx="348033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082732" y="188640"/>
            <a:ext cx="5179963" cy="576064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Структура брошюры</a:t>
            </a:r>
            <a:endParaRPr lang="ru-RU" sz="15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8004757" y="6577882"/>
            <a:ext cx="2436231" cy="280119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2737717"/>
              </p:ext>
            </p:extLst>
          </p:nvPr>
        </p:nvGraphicFramePr>
        <p:xfrm>
          <a:off x="287196" y="1357299"/>
          <a:ext cx="9948818" cy="4633068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90483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04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1674">
                <a:tc>
                  <a:txBody>
                    <a:bodyPr/>
                    <a:lstStyle/>
                    <a:p>
                      <a:r>
                        <a:rPr lang="ru-RU" sz="14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lang="ru-RU" sz="14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4410" marR="10441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err="1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стр</a:t>
                      </a:r>
                      <a:endParaRPr lang="ru-RU" sz="14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4410" marR="10441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36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 Необходимость вносимых изменений.</a:t>
                      </a:r>
                      <a:endParaRPr lang="ru-RU" sz="14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4410" marR="10441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4410" marR="10441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0615"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 Основные параметры бюджета</a:t>
                      </a:r>
                      <a:r>
                        <a:rPr lang="ru-RU" sz="1400" kern="12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муниципального образования городской округ Люберцы Московской области на 2021</a:t>
                      </a:r>
                      <a:r>
                        <a:rPr lang="ru-RU" sz="1400" kern="120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 и на плановый период </a:t>
                      </a:r>
                    </a:p>
                    <a:p>
                      <a:pPr algn="l"/>
                      <a:r>
                        <a:rPr lang="ru-RU" sz="1400" kern="12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2022 и 2023 годов.</a:t>
                      </a:r>
                      <a:endParaRPr lang="ru-RU" sz="1400" b="0" kern="120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104410" marR="10441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4-22</a:t>
                      </a:r>
                      <a:endParaRPr lang="ru-RU" sz="14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4410" marR="10441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7364"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2.1. Сведения об изменении доходов бюджета округа</a:t>
                      </a:r>
                      <a:r>
                        <a:rPr lang="ru-RU" sz="1400" kern="12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400" b="0" kern="120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104410" marR="10441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5-9</a:t>
                      </a:r>
                      <a:endParaRPr lang="ru-RU" sz="14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4410" marR="10441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7364"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2.2. Сведения об изменении расходов бюджета округа</a:t>
                      </a:r>
                      <a:r>
                        <a:rPr lang="ru-RU" sz="1400" kern="12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400" b="0" kern="120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104410" marR="10441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10-23</a:t>
                      </a:r>
                      <a:endParaRPr lang="ru-RU" sz="14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4410" marR="10441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7364"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 Сведения об изменении расходов по муниципальным программам.</a:t>
                      </a:r>
                      <a:endParaRPr lang="ru-RU" sz="14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4410" marR="10441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24-28</a:t>
                      </a:r>
                      <a:endParaRPr lang="ru-RU" sz="14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4410" marR="10441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4092"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 Причины уточнения расходов бюджета округа</a:t>
                      </a:r>
                      <a:r>
                        <a:rPr lang="ru-RU" sz="1400" kern="12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по муниципальным программам</a:t>
                      </a:r>
                      <a:r>
                        <a:rPr lang="ru-RU" sz="14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4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4410" marR="10441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29-33</a:t>
                      </a:r>
                      <a:endParaRPr lang="ru-RU" sz="14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4410" marR="10441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54207"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 Сведения  об изменениях источников внутреннего финансирования дефицита бюджета округа. </a:t>
                      </a:r>
                      <a:endParaRPr lang="ru-RU" sz="14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4410" marR="10441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</a:t>
                      </a:r>
                      <a:endParaRPr lang="ru-RU" sz="14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4410" marR="10441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151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 Причины изменения источников покрытия дефицита бюджета округа.</a:t>
                      </a:r>
                      <a:endParaRPr lang="ru-RU" sz="14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4410" marR="10441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</a:t>
                      </a:r>
                      <a:endParaRPr lang="ru-RU" sz="14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4410" marR="10441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151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 Контактная информация.</a:t>
                      </a:r>
                      <a:endParaRPr lang="ru-RU" sz="14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4410" marR="10441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35-36</a:t>
                      </a:r>
                      <a:endParaRPr lang="ru-RU" sz="14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4410" marR="10441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7" name="Рисунок 6" descr="2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191951" cy="1052736"/>
          </a:xfrm>
          <a:prstGeom prst="rect">
            <a:avLst/>
          </a:prstGeom>
          <a:ln>
            <a:noFill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77642" y="-144463"/>
            <a:ext cx="348033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62" name="Прямоугольник 11"/>
          <p:cNvSpPr>
            <a:spLocks noChangeArrowheads="1"/>
          </p:cNvSpPr>
          <p:nvPr/>
        </p:nvSpPr>
        <p:spPr bwMode="auto">
          <a:xfrm>
            <a:off x="1273855" y="188641"/>
            <a:ext cx="863327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Необходимость вносимых изменений</a:t>
            </a:r>
            <a:endParaRPr lang="ru-RU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1942" y="1124744"/>
            <a:ext cx="986509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Решение Совета депутатов муниципального образования городской округ Люберцы Московской области от 02.12.2020 №395/56 «О бюджете муниципального образования городской округ Люберцы Московской области на 2021 год и на плановый период 2022 и 2023 годов» вносились изменения Решениями Совета депутатов муниципального образования городской округ Люберцы Московской области от 17.03.2021 № 419/60, от 23.06.2021 № 436/64.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04974" y="3068960"/>
            <a:ext cx="1003104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Times New Roman" pitchFamily="18" charset="0"/>
                <a:cs typeface="Times New Roman" pitchFamily="18" charset="0"/>
              </a:rPr>
              <a:t>	Необходимость вносимых изменений обусловлены следующими причинами:</a:t>
            </a:r>
          </a:p>
          <a:p>
            <a:pPr lvl="0" indent="355600"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1. Необходимость включения в бюджет округа средств, подлежащих получению из федерального бюджета, бюджета Московской области в соответствии с нормативно-правовыми актами.</a:t>
            </a:r>
          </a:p>
          <a:p>
            <a:pPr lvl="0" indent="355600"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2. Уточнением и перераспределением отдельных расходов бюджета округа в связи с необходимостью финансового обеспечения мероприятий по приоритетным направлениям.</a:t>
            </a:r>
          </a:p>
          <a:p>
            <a:pPr lvl="0" indent="355600" algn="just"/>
            <a:r>
              <a:rPr lang="ru-RU" dirty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3.  Изменением расходов Дорожного фонда.</a:t>
            </a:r>
          </a:p>
          <a:p>
            <a:pPr lvl="0" indent="355600"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     С учетом вносимых поправок изменились основные параметры бюджета округа на 2021 год и на плановый период 2022 и 2023 годов.</a:t>
            </a: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pic>
        <p:nvPicPr>
          <p:cNvPr id="12" name="Рисунок 11" descr="2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191951" cy="1052736"/>
          </a:xfrm>
          <a:prstGeom prst="rect">
            <a:avLst/>
          </a:prstGeom>
          <a:ln>
            <a:noFill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77642" y="-144463"/>
            <a:ext cx="348033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" y="836712"/>
            <a:ext cx="10440987" cy="5184576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Основные параметры бюджета муниципального образования городской округ Люберцы Московской области на 2021 год и на плановый период </a:t>
            </a:r>
          </a:p>
          <a:p>
            <a:pPr algn="ctr"/>
            <a:r>
              <a:rPr lang="ru-RU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2022 и 2023 годов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pic>
        <p:nvPicPr>
          <p:cNvPr id="7" name="Рисунок 6" descr="2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518073" cy="1484784"/>
          </a:xfrm>
          <a:prstGeom prst="rect">
            <a:avLst/>
          </a:prstGeom>
          <a:ln>
            <a:noFill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2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77642" y="-144463"/>
            <a:ext cx="348033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51658" y="7938"/>
            <a:ext cx="34803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525675" y="160338"/>
            <a:ext cx="34803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3" name="AutoShape 8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699691" y="312738"/>
            <a:ext cx="34803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260054" y="188640"/>
            <a:ext cx="7165546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99060" algn="ctr">
              <a:lnSpc>
                <a:spcPct val="100000"/>
              </a:lnSpc>
            </a:pP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Сведения об изменении доходов </a:t>
            </a:r>
          </a:p>
          <a:p>
            <a:pPr marL="99060" algn="ctr">
              <a:lnSpc>
                <a:spcPct val="100000"/>
              </a:lnSpc>
            </a:pP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бюджета округа</a:t>
            </a:r>
          </a:p>
        </p:txBody>
      </p:sp>
      <p:graphicFrame>
        <p:nvGraphicFramePr>
          <p:cNvPr id="13" name="object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5764276"/>
              </p:ext>
            </p:extLst>
          </p:nvPr>
        </p:nvGraphicFramePr>
        <p:xfrm>
          <a:off x="179934" y="1412776"/>
          <a:ext cx="10081120" cy="504056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40954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38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13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13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3890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6010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467408">
                <a:tc>
                  <a:txBody>
                    <a:bodyPr/>
                    <a:lstStyle/>
                    <a:p>
                      <a:pPr algn="l">
                        <a:lnSpc>
                          <a:spcPts val="915"/>
                        </a:lnSpc>
                      </a:pPr>
                      <a:r>
                        <a:rPr lang="ru-RU" sz="1100" spc="-5" dirty="0"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4410" marR="10441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 год уточнение бюджета №1              (</a:t>
                      </a:r>
                      <a:r>
                        <a:rPr lang="ru-RU" sz="10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№ 419/60              от 17.03.2021)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 год уточнение бюджета №2              (</a:t>
                      </a:r>
                      <a:r>
                        <a:rPr lang="ru-RU" sz="10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№ 436/64              от 23.06.2021)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Отклонения уточнения №2</a:t>
                      </a:r>
                      <a:r>
                        <a:rPr lang="ru-RU" sz="1000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бюджета 2021 года от уточнения №1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4410" marR="104410" vert="vert27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2022 </a:t>
                      </a:r>
                      <a:r>
                        <a:rPr lang="ru-RU" sz="1000" spc="-5" dirty="0"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r>
                        <a:rPr lang="ru-RU" sz="1000" spc="-5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                    (РСД  № 395/56            от 02.12.2020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4410" marR="104410" vert="vert27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2023</a:t>
                      </a:r>
                      <a:r>
                        <a:rPr lang="ru-RU" sz="1000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spc="-5" dirty="0">
                          <a:latin typeface="Times New Roman" pitchFamily="18" charset="0"/>
                          <a:cs typeface="Times New Roman" pitchFamily="18" charset="0"/>
                        </a:rPr>
                        <a:t>год </a:t>
                      </a:r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                    (РСД  № 395/56             от 02.12.2020)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4410" marR="104410" vert="vert27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624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ts val="112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u="none" strike="noStrike" kern="1200" dirty="0">
                          <a:latin typeface="Times New Roman" pitchFamily="18" charset="0"/>
                          <a:cs typeface="Times New Roman" pitchFamily="18" charset="0"/>
                        </a:rPr>
                        <a:t>Налоговые и неналоговые доходы</a:t>
                      </a:r>
                      <a:endParaRPr lang="ru-RU" sz="1100" b="1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4 967,6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4 967,6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5 116,7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5 386,6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7353">
                <a:tc>
                  <a:txBody>
                    <a:bodyPr/>
                    <a:lstStyle/>
                    <a:p>
                      <a:pPr marL="0" lvl="0" algn="l" defTabSz="914400" rtl="0" eaLnBrk="1" fontAlgn="ctr" latinLnBrk="0" hangingPunct="1">
                        <a:lnSpc>
                          <a:spcPts val="1050"/>
                        </a:lnSpc>
                      </a:pPr>
                      <a:r>
                        <a:rPr lang="ru-RU" sz="1100" u="none" strike="noStrike" kern="1200" dirty="0">
                          <a:latin typeface="Times New Roman" pitchFamily="18" charset="0"/>
                          <a:cs typeface="Times New Roman" pitchFamily="18" charset="0"/>
                        </a:rPr>
                        <a:t>Налоги на прибыль, доходы</a:t>
                      </a:r>
                      <a:endParaRPr lang="ru-RU" sz="11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1 471,8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1 471,8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1 532,8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1 603,7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7477">
                <a:tc>
                  <a:txBody>
                    <a:bodyPr/>
                    <a:lstStyle/>
                    <a:p>
                      <a:pPr marL="0" lvl="0" algn="l" defTabSz="914400" rtl="0" eaLnBrk="1" fontAlgn="ctr" latinLnBrk="0" hangingPunct="1">
                        <a:lnSpc>
                          <a:spcPts val="1050"/>
                        </a:lnSpc>
                      </a:pPr>
                      <a:r>
                        <a:rPr lang="ru-RU" sz="1100" u="none" strike="noStrike" kern="1200" dirty="0">
                          <a:latin typeface="Times New Roman" pitchFamily="18" charset="0"/>
                          <a:cs typeface="Times New Roman" pitchFamily="18" charset="0"/>
                        </a:rPr>
                        <a:t>Налоги</a:t>
                      </a:r>
                      <a:r>
                        <a:rPr lang="ru-RU" sz="1100" u="none" strike="noStrike" kern="1200" baseline="0" dirty="0">
                          <a:latin typeface="Times New Roman" pitchFamily="18" charset="0"/>
                          <a:cs typeface="Times New Roman" pitchFamily="18" charset="0"/>
                        </a:rPr>
                        <a:t> на товары (работы, услуги), реализуемые на территории Российской Федерации</a:t>
                      </a:r>
                      <a:endParaRPr lang="ru-RU" sz="11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33,2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33,2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31,9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31,7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4754">
                <a:tc>
                  <a:txBody>
                    <a:bodyPr/>
                    <a:lstStyle/>
                    <a:p>
                      <a:pPr marL="0" lvl="0" algn="l" defTabSz="914400" rtl="0" eaLnBrk="1" fontAlgn="ctr" latinLnBrk="0" hangingPunct="1">
                        <a:lnSpc>
                          <a:spcPts val="1050"/>
                        </a:lnSpc>
                      </a:pPr>
                      <a:r>
                        <a:rPr lang="ru-RU" sz="1100" u="none" strike="noStrike" kern="1200" dirty="0">
                          <a:latin typeface="Times New Roman" pitchFamily="18" charset="0"/>
                          <a:cs typeface="Times New Roman" pitchFamily="18" charset="0"/>
                        </a:rPr>
                        <a:t>Налоги на совокупный доход</a:t>
                      </a:r>
                      <a:endParaRPr lang="ru-RU" sz="11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1 420,4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1 420,4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1 524,9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1 729,6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6852">
                <a:tc>
                  <a:txBody>
                    <a:bodyPr/>
                    <a:lstStyle/>
                    <a:p>
                      <a:pPr marL="0" lvl="0" algn="l" defTabSz="914400" rtl="0" eaLnBrk="1" fontAlgn="ctr" latinLnBrk="0" hangingPunct="1">
                        <a:lnSpc>
                          <a:spcPts val="1050"/>
                        </a:lnSpc>
                      </a:pPr>
                      <a:r>
                        <a:rPr lang="ru-RU" sz="1100" u="none" strike="noStrike" kern="1200" dirty="0">
                          <a:latin typeface="Times New Roman" pitchFamily="18" charset="0"/>
                          <a:cs typeface="Times New Roman" pitchFamily="18" charset="0"/>
                        </a:rPr>
                        <a:t>Налоги на имущество</a:t>
                      </a:r>
                      <a:endParaRPr lang="ru-RU" sz="11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1 384,3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1 384,3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1 396,7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1 403,6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5139">
                <a:tc>
                  <a:txBody>
                    <a:bodyPr/>
                    <a:lstStyle/>
                    <a:p>
                      <a:pPr marL="0" lvl="0" algn="l" defTabSz="914400" rtl="0" eaLnBrk="1" fontAlgn="ctr" latinLnBrk="0" hangingPunct="1">
                        <a:lnSpc>
                          <a:spcPts val="1050"/>
                        </a:lnSpc>
                      </a:pPr>
                      <a:r>
                        <a:rPr lang="ru-RU" sz="1100" u="none" strike="noStrike" kern="1200" dirty="0">
                          <a:latin typeface="Times New Roman" pitchFamily="18" charset="0"/>
                          <a:cs typeface="Times New Roman" pitchFamily="18" charset="0"/>
                        </a:rPr>
                        <a:t>Государственная пошлина</a:t>
                      </a:r>
                      <a:endParaRPr lang="ru-RU" sz="11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70,1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70,1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69,2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71,8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7029">
                <a:tc>
                  <a:txBody>
                    <a:bodyPr/>
                    <a:lstStyle/>
                    <a:p>
                      <a:pPr lvl="0" algn="l"/>
                      <a:r>
                        <a:rPr lang="ru-RU" sz="1100" dirty="0">
                          <a:latin typeface="Times New Roman" pitchFamily="18" charset="0"/>
                          <a:cs typeface="Times New Roman" pitchFamily="18" charset="0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397,6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389,5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-8,1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410,8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412,3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7854">
                <a:tc>
                  <a:txBody>
                    <a:bodyPr/>
                    <a:lstStyle/>
                    <a:p>
                      <a:pPr marL="0" lvl="0" algn="l" defTabSz="914400" rtl="0" eaLnBrk="1" fontAlgn="ctr" latinLnBrk="0" hangingPunct="1">
                        <a:lnSpc>
                          <a:spcPts val="1050"/>
                        </a:lnSpc>
                      </a:pPr>
                      <a:r>
                        <a:rPr lang="ru-RU" sz="1100" u="none" strike="noStrike" kern="1200" dirty="0">
                          <a:latin typeface="Times New Roman" pitchFamily="18" charset="0"/>
                          <a:cs typeface="Times New Roman" pitchFamily="18" charset="0"/>
                        </a:rPr>
                        <a:t>Платежи при пользовании природными ресурсами</a:t>
                      </a:r>
                      <a:endParaRPr lang="ru-RU" sz="11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16,5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16,5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16,5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16,5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00340">
                <a:tc>
                  <a:txBody>
                    <a:bodyPr/>
                    <a:lstStyle/>
                    <a:p>
                      <a:pPr marL="0" lvl="0" algn="l" defTabSz="914400" rtl="0" eaLnBrk="1" fontAlgn="ctr" latinLnBrk="0" hangingPunct="1">
                        <a:lnSpc>
                          <a:spcPts val="1050"/>
                        </a:lnSpc>
                      </a:pPr>
                      <a:r>
                        <a:rPr lang="ru-RU" sz="1100" u="none" strike="noStrike" kern="1200" dirty="0">
                          <a:latin typeface="Times New Roman" pitchFamily="18" charset="0"/>
                          <a:cs typeface="Times New Roman" pitchFamily="18" charset="0"/>
                        </a:rPr>
                        <a:t>Доходы от оказания платных услуг (работ)  и компенсации  затрат государства</a:t>
                      </a:r>
                      <a:endParaRPr lang="ru-RU" sz="11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25,4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25,5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24,4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24,4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5057">
                <a:tc>
                  <a:txBody>
                    <a:bodyPr/>
                    <a:lstStyle/>
                    <a:p>
                      <a:pPr marL="0" lvl="0" algn="l" defTabSz="914400" rtl="0" eaLnBrk="1" fontAlgn="ctr" latinLnBrk="0" hangingPunct="1">
                        <a:lnSpc>
                          <a:spcPts val="1050"/>
                        </a:lnSpc>
                      </a:pPr>
                      <a:r>
                        <a:rPr lang="ru-RU" sz="1100" u="none" strike="noStrike" kern="1200" dirty="0">
                          <a:latin typeface="Times New Roman" pitchFamily="18" charset="0"/>
                          <a:cs typeface="Times New Roman" pitchFamily="18" charset="0"/>
                        </a:rPr>
                        <a:t>Доходы от продажи материальных и нематериальных активов</a:t>
                      </a:r>
                      <a:endParaRPr lang="ru-RU" sz="11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125,7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133,7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8,0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96,3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79,8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5057">
                <a:tc>
                  <a:txBody>
                    <a:bodyPr/>
                    <a:lstStyle/>
                    <a:p>
                      <a:pPr marL="0" lvl="0" algn="l" defTabSz="914400" rtl="0" eaLnBrk="1" fontAlgn="ctr" latinLnBrk="0" hangingPunct="1">
                        <a:lnSpc>
                          <a:spcPts val="1050"/>
                        </a:lnSpc>
                      </a:pPr>
                      <a:r>
                        <a:rPr lang="ru-RU" sz="1100" u="none" strike="noStrike" kern="1200" dirty="0">
                          <a:latin typeface="Times New Roman" pitchFamily="18" charset="0"/>
                          <a:cs typeface="Times New Roman" pitchFamily="18" charset="0"/>
                        </a:rPr>
                        <a:t>Штрафы, санкции, возмещение ущерба</a:t>
                      </a:r>
                      <a:endParaRPr lang="ru-RU" sz="11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12,6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12,6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5997992"/>
                  </a:ext>
                </a:extLst>
              </a:tr>
            </a:tbl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7830760" y="1214422"/>
            <a:ext cx="1712988" cy="1428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004757" y="6525344"/>
            <a:ext cx="2436231" cy="332656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pic>
        <p:nvPicPr>
          <p:cNvPr id="17" name="Рисунок 16" descr="2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1116038" cy="1052736"/>
          </a:xfrm>
          <a:prstGeom prst="rect">
            <a:avLst/>
          </a:prstGeom>
          <a:ln>
            <a:noFill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77642" y="-144463"/>
            <a:ext cx="348033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51658" y="7938"/>
            <a:ext cx="34803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525675" y="160338"/>
            <a:ext cx="34803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3" name="AutoShape 8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699691" y="312738"/>
            <a:ext cx="34803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76078" y="188640"/>
            <a:ext cx="744145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99060" algn="ctr">
              <a:lnSpc>
                <a:spcPct val="100000"/>
              </a:lnSpc>
            </a:pP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Сведения об изменении доходов </a:t>
            </a:r>
          </a:p>
          <a:p>
            <a:pPr marL="99060" algn="ctr">
              <a:lnSpc>
                <a:spcPct val="100000"/>
              </a:lnSpc>
            </a:pP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бюджета округа</a:t>
            </a:r>
          </a:p>
        </p:txBody>
      </p:sp>
      <p:graphicFrame>
        <p:nvGraphicFramePr>
          <p:cNvPr id="13" name="object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8640291"/>
              </p:ext>
            </p:extLst>
          </p:nvPr>
        </p:nvGraphicFramePr>
        <p:xfrm>
          <a:off x="179930" y="1412776"/>
          <a:ext cx="10081124" cy="5112569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45680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88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26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00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813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6011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225499">
                <a:tc>
                  <a:txBody>
                    <a:bodyPr/>
                    <a:lstStyle/>
                    <a:p>
                      <a:pPr algn="l">
                        <a:lnSpc>
                          <a:spcPts val="915"/>
                        </a:lnSpc>
                      </a:pPr>
                      <a:r>
                        <a:rPr lang="ru-RU" sz="1100" spc="-5" dirty="0"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4410" marR="10441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 год уточнение бюджета №1              (</a:t>
                      </a:r>
                      <a:r>
                        <a:rPr lang="ru-RU" sz="10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№ 419/60              от 17.03.2021)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 год уточнение бюджета №2              (</a:t>
                      </a:r>
                      <a:r>
                        <a:rPr lang="ru-RU" sz="10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№ 436/64              от 23.06.2021)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Отклонения уточнения №2</a:t>
                      </a:r>
                      <a:r>
                        <a:rPr lang="ru-RU" sz="1000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бюджета 2021 года от уточнения №1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4410" marR="104410" vert="vert27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2022 </a:t>
                      </a:r>
                      <a:r>
                        <a:rPr lang="ru-RU" sz="1000" spc="-5" dirty="0"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r>
                        <a:rPr lang="ru-RU" sz="1000" spc="-5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                    (РСД  № 395/56            от 02.12.2020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4410" marR="104410" vert="vert27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2023</a:t>
                      </a:r>
                      <a:r>
                        <a:rPr lang="ru-RU" sz="1000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spc="-5" dirty="0">
                          <a:latin typeface="Times New Roman" pitchFamily="18" charset="0"/>
                          <a:cs typeface="Times New Roman" pitchFamily="18" charset="0"/>
                        </a:rPr>
                        <a:t>год </a:t>
                      </a:r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                    (РСД  № 395/56 от 02.12.2020)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4410" marR="104410" vert="vert27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4214">
                <a:tc>
                  <a:txBody>
                    <a:bodyPr/>
                    <a:lstStyle/>
                    <a:p>
                      <a:pPr marL="0" lvl="0" algn="l" defTabSz="914400" rtl="0" eaLnBrk="1" fontAlgn="ctr" latinLnBrk="0" hangingPunct="1">
                        <a:lnSpc>
                          <a:spcPts val="1050"/>
                        </a:lnSpc>
                      </a:pPr>
                      <a:r>
                        <a:rPr lang="ru-RU" sz="1100" u="none" strike="noStrike" kern="1200" dirty="0">
                          <a:latin typeface="Times New Roman" pitchFamily="18" charset="0"/>
                          <a:cs typeface="Times New Roman" pitchFamily="18" charset="0"/>
                        </a:rPr>
                        <a:t>Прочие неналоговые доходы </a:t>
                      </a:r>
                      <a:endParaRPr lang="ru-RU" sz="1100" b="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10,0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10,0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10,0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8098093"/>
                  </a:ext>
                </a:extLst>
              </a:tr>
              <a:tr h="434214">
                <a:tc>
                  <a:txBody>
                    <a:bodyPr/>
                    <a:lstStyle/>
                    <a:p>
                      <a:pPr marL="0" lvl="0" algn="l" defTabSz="914400" rtl="0" eaLnBrk="1" fontAlgn="ctr" latinLnBrk="0" hangingPunct="1">
                        <a:lnSpc>
                          <a:spcPts val="1050"/>
                        </a:lnSpc>
                      </a:pPr>
                      <a:r>
                        <a:rPr lang="ru-RU" sz="1100" u="none" strike="noStrike" kern="1200" dirty="0">
                          <a:latin typeface="Times New Roman" pitchFamily="18" charset="0"/>
                          <a:cs typeface="Times New Roman" pitchFamily="18" charset="0"/>
                        </a:rPr>
                        <a:t>Безвозмездные поступления, в том числе: </a:t>
                      </a:r>
                      <a:endParaRPr lang="ru-RU" sz="1100" b="1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6 192,2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6 298,8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106,6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5 859,4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5 745,7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7371">
                <a:tc>
                  <a:txBody>
                    <a:bodyPr/>
                    <a:lstStyle/>
                    <a:p>
                      <a:pPr marL="0" lvl="0" algn="l" defTabSz="914400" rtl="0" eaLnBrk="1" fontAlgn="ctr" latinLnBrk="0" hangingPunct="1">
                        <a:lnSpc>
                          <a:spcPts val="1125"/>
                        </a:lnSpc>
                      </a:pPr>
                      <a:r>
                        <a:rPr lang="ru-RU" sz="1100" u="none" strike="noStrike" kern="1200" dirty="0">
                          <a:latin typeface="Times New Roman" pitchFamily="18" charset="0"/>
                          <a:cs typeface="Times New Roman" pitchFamily="18" charset="0"/>
                        </a:rPr>
                        <a:t>Дотации бюджетам  бюджетной системы РФ</a:t>
                      </a:r>
                      <a:endParaRPr lang="ru-RU" sz="11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7371">
                <a:tc>
                  <a:txBody>
                    <a:bodyPr/>
                    <a:lstStyle/>
                    <a:p>
                      <a:pPr marL="0" lvl="0" algn="l" defTabSz="914400" rtl="0" eaLnBrk="1" fontAlgn="ctr" latinLnBrk="0" hangingPunct="1">
                        <a:lnSpc>
                          <a:spcPts val="1050"/>
                        </a:lnSpc>
                      </a:pPr>
                      <a:r>
                        <a:rPr lang="ru-RU" sz="1100" u="none" strike="noStrike" kern="1200" dirty="0">
                          <a:latin typeface="Times New Roman" pitchFamily="18" charset="0"/>
                          <a:cs typeface="Times New Roman" pitchFamily="18" charset="0"/>
                        </a:rPr>
                        <a:t>Субсидии бюджетам бюджетной системы РФ</a:t>
                      </a:r>
                      <a:endParaRPr lang="ru-RU" sz="11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1 273,5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1 364,2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90,7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961,2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791,8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7371">
                <a:tc>
                  <a:txBody>
                    <a:bodyPr/>
                    <a:lstStyle/>
                    <a:p>
                      <a:pPr marL="0" lvl="0" algn="l" defTabSz="914400" rtl="0" eaLnBrk="1" fontAlgn="ctr" latinLnBrk="0" hangingPunct="1">
                        <a:lnSpc>
                          <a:spcPts val="1125"/>
                        </a:lnSpc>
                      </a:pPr>
                      <a:r>
                        <a:rPr lang="ru-RU" sz="1100" u="none" strike="noStrike" kern="1200" dirty="0">
                          <a:latin typeface="Times New Roman" pitchFamily="18" charset="0"/>
                          <a:cs typeface="Times New Roman" pitchFamily="18" charset="0"/>
                        </a:rPr>
                        <a:t>Субвенции бюджетам бюджетной системы РФ</a:t>
                      </a:r>
                      <a:endParaRPr lang="ru-RU" sz="11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4 933,5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4 949,1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15,6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4 898,2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4 953,9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0528">
                <a:tc>
                  <a:txBody>
                    <a:bodyPr/>
                    <a:lstStyle/>
                    <a:p>
                      <a:pPr marL="0" lvl="0" algn="l" defTabSz="914400" rtl="0" eaLnBrk="1" fontAlgn="ctr" latinLnBrk="0" hangingPunct="1">
                        <a:lnSpc>
                          <a:spcPts val="1060"/>
                        </a:lnSpc>
                      </a:pPr>
                      <a:r>
                        <a:rPr lang="ru-RU" sz="1100" u="none" strike="noStrike" kern="1200" dirty="0">
                          <a:latin typeface="Times New Roman" pitchFamily="18" charset="0"/>
                          <a:cs typeface="Times New Roman" pitchFamily="18" charset="0"/>
                        </a:rPr>
                        <a:t>Иные межбюджетные трансферты</a:t>
                      </a:r>
                      <a:endParaRPr lang="ru-RU" sz="1100" u="none" strike="noStrike" kern="1200" dirty="0">
                        <a:solidFill>
                          <a:schemeClr val="tx2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0,3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2673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Доходы бюджетов бюджетной системы РФ от возврата бюджетами бюджетной  системы Российской Федерации и организациями остатков субсидий, субвенций и иных межбюджетных трансфертов, имеющих целевое назначение, прошлых лет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0,1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5574839"/>
                  </a:ext>
                </a:extLst>
              </a:tr>
              <a:tr h="44463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Возврат остатков субсидий, субвенций и ИМТ, имеющих целевое назначение, прошлых лет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-14,8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-14,9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-0,1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7927916"/>
                  </a:ext>
                </a:extLst>
              </a:tr>
              <a:tr h="444632">
                <a:tc>
                  <a:txBody>
                    <a:bodyPr/>
                    <a:lstStyle/>
                    <a:p>
                      <a:pPr marL="0" lvl="0" algn="l">
                        <a:lnSpc>
                          <a:spcPct val="100000"/>
                        </a:lnSpc>
                      </a:pPr>
                      <a:r>
                        <a:rPr lang="ru-RU" sz="1100" b="1" dirty="0">
                          <a:latin typeface="Times New Roman" pitchFamily="18" charset="0"/>
                          <a:cs typeface="Times New Roman" pitchFamily="18" charset="0"/>
                        </a:rPr>
                        <a:t>ВСЕГО ДОХОДОВ</a:t>
                      </a:r>
                      <a:endParaRPr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11 159,8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11 266,4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106,6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10 976,1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11 132,3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7749189" y="1142984"/>
            <a:ext cx="1712988" cy="1428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004757" y="6525344"/>
            <a:ext cx="2436231" cy="332656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pic>
        <p:nvPicPr>
          <p:cNvPr id="17" name="Рисунок 16" descr="2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191951" cy="1052736"/>
          </a:xfrm>
          <a:prstGeom prst="rect">
            <a:avLst/>
          </a:prstGeom>
          <a:ln>
            <a:noFill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77642" y="-144463"/>
            <a:ext cx="348033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51658" y="7938"/>
            <a:ext cx="34803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525675" y="160338"/>
            <a:ext cx="34803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3" name="AutoShape 8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699691" y="312738"/>
            <a:ext cx="34803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188046" y="116632"/>
            <a:ext cx="872807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99060" algn="ctr">
              <a:lnSpc>
                <a:spcPct val="100000"/>
              </a:lnSpc>
            </a:pPr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Сведения об исполнении бюджета муниципального  образования городской округ Люберцы Московской области по доходам в разрезе видов доходов в сравнении с запланированными значениями </a:t>
            </a:r>
          </a:p>
          <a:p>
            <a:pPr marL="99060" algn="ctr">
              <a:lnSpc>
                <a:spcPct val="100000"/>
              </a:lnSpc>
            </a:pPr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 соответствующий период и в сравнении с соответствующим</a:t>
            </a:r>
          </a:p>
          <a:p>
            <a:pPr marL="99060" algn="ctr">
              <a:lnSpc>
                <a:spcPct val="100000"/>
              </a:lnSpc>
            </a:pPr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периодом прошлого года</a:t>
            </a:r>
          </a:p>
        </p:txBody>
      </p:sp>
      <p:graphicFrame>
        <p:nvGraphicFramePr>
          <p:cNvPr id="13" name="object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9520820"/>
              </p:ext>
            </p:extLst>
          </p:nvPr>
        </p:nvGraphicFramePr>
        <p:xfrm>
          <a:off x="179934" y="1440405"/>
          <a:ext cx="10081120" cy="5116266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16669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848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17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01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586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732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6547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912029">
                <a:tc>
                  <a:txBody>
                    <a:bodyPr/>
                    <a:lstStyle/>
                    <a:p>
                      <a:pPr algn="ctr">
                        <a:lnSpc>
                          <a:spcPts val="915"/>
                        </a:lnSpc>
                      </a:pPr>
                      <a:r>
                        <a:rPr lang="ru-RU" sz="1100" spc="-5" dirty="0">
                          <a:latin typeface="Times New Roman" pitchFamily="18" charset="0"/>
                          <a:cs typeface="Times New Roman" pitchFamily="18" charset="0"/>
                        </a:rPr>
                        <a:t>Код бюджетной классификации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4410" marR="10441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91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spc="-5" dirty="0">
                          <a:latin typeface="Times New Roman" pitchFamily="18" charset="0"/>
                          <a:cs typeface="Times New Roman" pitchFamily="18" charset="0"/>
                        </a:rPr>
                        <a:t>Наименование доходов</a:t>
                      </a:r>
                      <a:endParaRPr lang="ru-RU" sz="1100" b="1" kern="1200" spc="-5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104410" marR="10441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План по решению о бюджете </a:t>
                      </a:r>
                    </a:p>
                    <a:p>
                      <a:pPr algn="ctr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на 2021 год </a:t>
                      </a:r>
                      <a:b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</a:b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Фактически исполнено по состоянию</a:t>
                      </a:r>
                    </a:p>
                    <a:p>
                      <a:pPr algn="ctr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на 01.0</a:t>
                      </a:r>
                      <a:r>
                        <a:rPr lang="en-US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.2021</a:t>
                      </a:r>
                      <a:b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</a:b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% исполнение годового плана по состоянию на 01.0</a:t>
                      </a:r>
                      <a:r>
                        <a:rPr lang="en-US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.2021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Фактически исполнено по состоянию</a:t>
                      </a:r>
                    </a:p>
                    <a:p>
                      <a:pPr algn="ctr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на 01.0</a:t>
                      </a:r>
                      <a:r>
                        <a:rPr lang="en-US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Темп роста к соответствующему периоду прошлого года, %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364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1 00 00000 00 0000 000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Налоговые и неналоговые доходы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4 967,5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1 899,1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38,2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1 729,8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109,8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723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Налоговые доходы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4 379,8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1 680,1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38,4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1 543,0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108,9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568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1 01 00000 00 0000 000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Налоги на прибыль, доходы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1 471,8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426,4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661,3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64,5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568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1 01 02000 01 0000 110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latin typeface="Times New Roman" pitchFamily="18" charset="0"/>
                          <a:cs typeface="Times New Roman" pitchFamily="18" charset="0"/>
                        </a:rPr>
                        <a:t>Налог на доходы физических лиц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1 471,8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426,4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661,3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64,5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6365">
                <a:tc>
                  <a:txBody>
                    <a:bodyPr/>
                    <a:lstStyle/>
                    <a:p>
                      <a:pPr algn="ctr" fontAlgn="auto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1 03 00000 00 0000 000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Налоги на товары (работы, услуги), реализуемые на территории Российской Федерации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104,0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6365">
                <a:tc>
                  <a:txBody>
                    <a:bodyPr/>
                    <a:lstStyle/>
                    <a:p>
                      <a:pPr algn="ctr" fontAlgn="auto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1 03 02000 01 0000 110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Акцизы по подакцизным товарам (продукции), производимым на территории Российской Федерации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103,0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046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1 05 00000 00 0000 000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/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100" u="none" strike="noStrike">
                          <a:latin typeface="Times New Roman" pitchFamily="18" charset="0"/>
                          <a:cs typeface="Times New Roman" pitchFamily="18" charset="0"/>
                        </a:rPr>
                        <a:t>Налоги на совокупный доход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1 420,4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753,4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53,0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454,6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165,7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63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1 05 01000 00 0000 110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/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100" u="none" strike="noStrike">
                          <a:latin typeface="Times New Roman" pitchFamily="18" charset="0"/>
                          <a:cs typeface="Times New Roman" pitchFamily="18" charset="0"/>
                        </a:rPr>
                        <a:t>Налог, взимаемый в связи с применением упрощенной системы налогообложения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1 265,6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649,7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51,3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370,9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175,2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363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1 05 02000 02 0000 110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/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100" u="none" strike="noStrike">
                          <a:latin typeface="Times New Roman" pitchFamily="18" charset="0"/>
                          <a:cs typeface="Times New Roman" pitchFamily="18" charset="0"/>
                        </a:rPr>
                        <a:t>Единый налог на вмененный доход для отдельных видов деятельности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38,5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68,8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52,6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363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1 05 03000 01 0000 110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/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Единый сельскохозяйственный налог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500,0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6661928"/>
                  </a:ext>
                </a:extLst>
              </a:tr>
              <a:tr h="4363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1 05 04000 02 0000 110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/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Налог, взимаемый в связи с применением патентной системы налогообложения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115,3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76,2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66,1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230,2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7740774" y="1196752"/>
            <a:ext cx="2528694" cy="2143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004757" y="6525344"/>
            <a:ext cx="2436231" cy="332656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pic>
        <p:nvPicPr>
          <p:cNvPr id="17" name="Рисунок 16" descr="2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191951" cy="1052736"/>
          </a:xfrm>
          <a:prstGeom prst="rect">
            <a:avLst/>
          </a:prstGeom>
          <a:ln>
            <a:noFill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77642" y="-144463"/>
            <a:ext cx="348033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51658" y="7938"/>
            <a:ext cx="34803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525675" y="160338"/>
            <a:ext cx="34803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3" name="AutoShape 8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699691" y="312738"/>
            <a:ext cx="34803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3" name="object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6925552"/>
              </p:ext>
            </p:extLst>
          </p:nvPr>
        </p:nvGraphicFramePr>
        <p:xfrm>
          <a:off x="179934" y="1357298"/>
          <a:ext cx="10081120" cy="5245264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16669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848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17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01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586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732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6547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866142">
                <a:tc>
                  <a:txBody>
                    <a:bodyPr/>
                    <a:lstStyle/>
                    <a:p>
                      <a:pPr algn="ctr">
                        <a:lnSpc>
                          <a:spcPts val="915"/>
                        </a:lnSpc>
                      </a:pPr>
                      <a:r>
                        <a:rPr lang="ru-RU" sz="1100" spc="-5" dirty="0">
                          <a:latin typeface="Times New Roman" pitchFamily="18" charset="0"/>
                          <a:cs typeface="Times New Roman" pitchFamily="18" charset="0"/>
                        </a:rPr>
                        <a:t>Код бюджетной классификации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4410" marR="10441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91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spc="-5" dirty="0">
                          <a:latin typeface="Times New Roman" pitchFamily="18" charset="0"/>
                          <a:cs typeface="Times New Roman" pitchFamily="18" charset="0"/>
                        </a:rPr>
                        <a:t>Наименование доходов</a:t>
                      </a:r>
                      <a:endParaRPr lang="ru-RU" sz="1100" b="1" kern="1200" spc="-5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104410" marR="10441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План по решению о бюджете </a:t>
                      </a:r>
                    </a:p>
                    <a:p>
                      <a:pPr algn="ctr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на 2021 год </a:t>
                      </a:r>
                      <a:b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</a:b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Фактически исполнено по состоянию</a:t>
                      </a:r>
                    </a:p>
                    <a:p>
                      <a:pPr algn="ctr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на 01.0</a:t>
                      </a:r>
                      <a:r>
                        <a:rPr lang="en-US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.2021</a:t>
                      </a:r>
                      <a:b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</a:b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% исполнение годового плана по состоянию на 01.0</a:t>
                      </a:r>
                      <a:r>
                        <a:rPr lang="en-US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.2021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Фактически исполнено по состоянию</a:t>
                      </a:r>
                    </a:p>
                    <a:p>
                      <a:pPr algn="ctr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на 01.0</a:t>
                      </a:r>
                      <a:r>
                        <a:rPr lang="en-US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.2020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Темп роста к соответствующему периоду прошлого года, %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070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1 06 00000 00 0000 000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/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Налоги на имущество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1 384,3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468,6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33,9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397,1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118,0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951"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1 06 01000 00 0000 110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/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Налог на имущество физических лиц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289,6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104,4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696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>
                          <a:latin typeface="Times New Roman" pitchFamily="18" charset="0"/>
                          <a:cs typeface="Times New Roman" pitchFamily="18" charset="0"/>
                        </a:rPr>
                        <a:t>1 06 06000 00 0000 110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/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Земельный налог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1 094,7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437,5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367,3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119,1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696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>
                          <a:latin typeface="Times New Roman" pitchFamily="18" charset="0"/>
                          <a:cs typeface="Times New Roman" pitchFamily="18" charset="0"/>
                        </a:rPr>
                        <a:t>1 08 00000 00 0000 000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/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Государственная пошлина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106,5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0528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1 09 00000 00 0000 000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/>
                </a:tc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Задолженность и перерасчеты по отменным налогам, сборам и иным обязательным платежам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696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/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Неналоговые доходы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587,7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219,0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186,8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117,2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561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>
                          <a:latin typeface="Times New Roman" pitchFamily="18" charset="0"/>
                          <a:cs typeface="Times New Roman" pitchFamily="18" charset="0"/>
                        </a:rPr>
                        <a:t>1 11 00000 00 0000 000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/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100" u="none" strike="noStrike">
                          <a:latin typeface="Times New Roman" pitchFamily="18" charset="0"/>
                          <a:cs typeface="Times New Roman" pitchFamily="18" charset="0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397,5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116,2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113,3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102,6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4431"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1 12 00000 00 0000 000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/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100" u="none" strike="noStrike">
                          <a:latin typeface="Times New Roman" pitchFamily="18" charset="0"/>
                          <a:cs typeface="Times New Roman" pitchFamily="18" charset="0"/>
                        </a:rPr>
                        <a:t>Платежи при пользовании природными ресурсами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53,3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118,9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561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>
                          <a:latin typeface="Times New Roman" pitchFamily="18" charset="0"/>
                          <a:cs typeface="Times New Roman" pitchFamily="18" charset="0"/>
                        </a:rPr>
                        <a:t>1 13 00000 00 0000 000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/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100" u="none" strike="noStrike">
                          <a:latin typeface="Times New Roman" pitchFamily="18" charset="0"/>
                          <a:cs typeface="Times New Roman" pitchFamily="18" charset="0"/>
                        </a:rPr>
                        <a:t>Доходы от оказания платных услуг (работ)  и компенсации  затрат государства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97,7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5561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>
                          <a:latin typeface="Times New Roman" pitchFamily="18" charset="0"/>
                          <a:cs typeface="Times New Roman" pitchFamily="18" charset="0"/>
                        </a:rPr>
                        <a:t>1 14 00000 00 0000 000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/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100" u="none" strike="noStrike">
                          <a:latin typeface="Times New Roman" pitchFamily="18" charset="0"/>
                          <a:cs typeface="Times New Roman" pitchFamily="18" charset="0"/>
                        </a:rPr>
                        <a:t>Доходы от продажи материальных и нематериальных активов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125,7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82,3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65,5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48,2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170,7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4601"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>
                          <a:latin typeface="Times New Roman" pitchFamily="18" charset="0"/>
                          <a:cs typeface="Times New Roman" pitchFamily="18" charset="0"/>
                        </a:rPr>
                        <a:t>1 16 00000 00 0000 000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/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100" u="none" strike="noStrike">
                          <a:latin typeface="Times New Roman" pitchFamily="18" charset="0"/>
                          <a:cs typeface="Times New Roman" pitchFamily="18" charset="0"/>
                        </a:rPr>
                        <a:t>Штрафы, санкции, возмещение ущерба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48,4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92,4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5951"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>
                          <a:latin typeface="Times New Roman" pitchFamily="18" charset="0"/>
                          <a:cs typeface="Times New Roman" pitchFamily="18" charset="0"/>
                        </a:rPr>
                        <a:t>117 00000 00 0000 000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/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Прочие неналоговые доходы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18,8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7749189" y="1142984"/>
            <a:ext cx="2528694" cy="2143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004757" y="6525344"/>
            <a:ext cx="2436231" cy="332656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pic>
        <p:nvPicPr>
          <p:cNvPr id="17" name="Рисунок 16" descr="2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191951" cy="1052736"/>
          </a:xfrm>
          <a:prstGeom prst="rect">
            <a:avLst/>
          </a:prstGeom>
          <a:ln>
            <a:noFill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</p:pic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116038" y="188640"/>
            <a:ext cx="872807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99060" algn="ctr">
              <a:lnSpc>
                <a:spcPct val="100000"/>
              </a:lnSpc>
            </a:pPr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Сведения об исполнении бюджета муниципального  образования городской округ Люберцы Московской области по доходам в разрезе видов доходов в сравнении с запланированными значениями </a:t>
            </a:r>
          </a:p>
          <a:p>
            <a:pPr marL="99060" algn="ctr">
              <a:lnSpc>
                <a:spcPct val="100000"/>
              </a:lnSpc>
            </a:pPr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 соответствующий период и в сравнении с соответствующим</a:t>
            </a:r>
          </a:p>
          <a:p>
            <a:pPr marL="99060" algn="ctr">
              <a:lnSpc>
                <a:spcPct val="100000"/>
              </a:lnSpc>
            </a:pPr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периодом прошлого года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77642" y="-144463"/>
            <a:ext cx="348033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51658" y="7938"/>
            <a:ext cx="34803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525675" y="160338"/>
            <a:ext cx="34803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3" name="AutoShape 8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699691" y="312738"/>
            <a:ext cx="34803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3" name="object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4761894"/>
              </p:ext>
            </p:extLst>
          </p:nvPr>
        </p:nvGraphicFramePr>
        <p:xfrm>
          <a:off x="179934" y="1268760"/>
          <a:ext cx="10081120" cy="5133735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15751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74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271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4510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916691">
                <a:tc>
                  <a:txBody>
                    <a:bodyPr/>
                    <a:lstStyle/>
                    <a:p>
                      <a:pPr algn="ctr">
                        <a:lnSpc>
                          <a:spcPts val="915"/>
                        </a:lnSpc>
                      </a:pPr>
                      <a:r>
                        <a:rPr lang="ru-RU" sz="1050" spc="-5" dirty="0">
                          <a:latin typeface="Times New Roman" pitchFamily="18" charset="0"/>
                          <a:cs typeface="Times New Roman" pitchFamily="18" charset="0"/>
                        </a:rPr>
                        <a:t>Код дохода по бюджетной классификации</a:t>
                      </a:r>
                      <a:endParaRPr lang="ru-RU" sz="105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4410" marR="10441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91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kern="1200" spc="-5" dirty="0">
                          <a:latin typeface="Times New Roman" pitchFamily="18" charset="0"/>
                          <a:cs typeface="Times New Roman" pitchFamily="18" charset="0"/>
                        </a:rPr>
                        <a:t>Наименование доходов</a:t>
                      </a:r>
                      <a:endParaRPr lang="ru-RU" sz="1050" b="1" kern="1200" spc="-5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104410" marR="10441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План по решению о бюджете </a:t>
                      </a:r>
                    </a:p>
                    <a:p>
                      <a:pPr algn="ctr" fontAlgn="ctr"/>
                      <a:r>
                        <a:rPr lang="ru-RU" sz="11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на 2021 год </a:t>
                      </a:r>
                      <a:br>
                        <a:rPr lang="ru-RU" sz="11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</a:b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Фактически исполнено по состоянию</a:t>
                      </a:r>
                    </a:p>
                    <a:p>
                      <a:pPr algn="ctr" fontAlgn="ctr"/>
                      <a:r>
                        <a:rPr lang="ru-RU" sz="11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на 01.0</a:t>
                      </a:r>
                      <a:r>
                        <a:rPr lang="en-US" sz="11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r>
                        <a:rPr lang="ru-RU" sz="11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.2021</a:t>
                      </a:r>
                      <a:br>
                        <a:rPr lang="ru-RU" sz="11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</a:b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% исполнение годового плана по состоянию на 01.0</a:t>
                      </a:r>
                      <a:r>
                        <a:rPr lang="en-US" sz="11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r>
                        <a:rPr lang="ru-RU" sz="11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.2021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Фактически исполнено по состоянию</a:t>
                      </a:r>
                    </a:p>
                    <a:p>
                      <a:pPr algn="ctr" fontAlgn="ctr"/>
                      <a:r>
                        <a:rPr lang="ru-RU" sz="11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на 01.0</a:t>
                      </a:r>
                      <a:r>
                        <a:rPr lang="en-US" sz="11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r>
                        <a:rPr lang="ru-RU" sz="11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.2020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Темп роста к соответствующему периоду прошлого года, %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6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2 00 00000 00 0000 000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/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5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Безвозмездные поступления 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6 192,3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1 779,1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1 711,7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103,9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4486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2 02 00000 00 0000 000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/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5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Безвозмездные поступления от других бюджетов бюджетной системы Российской Федерации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6 207,1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1 793,9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1 726,1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103,9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220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2 02 10000 00 0000 151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/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5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Дотации бюджетам  бюджетной системы Российской Федерации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220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 2 02 20000 00 0000 151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/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5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Субсидии бюджетам бюджетной системы Российской Федерации (межбюджетные субсидии)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1 273,5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164,4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78,4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209,7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0796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2 02 30000 00 0000 151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/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Субвенции бюджетам бюджетной системы Российской Федерации 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4 933,6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1 629,5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1 646,3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5069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5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2 02 40000 00 0000 151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/>
                </a:tc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5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Иные межбюджетные трансферты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07659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2 18 00000 00 0000 000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/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5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Доходы бюджетов бюджетной системы Российской Федерации от возврата бюджетами бюджетной системы Российской Федерации и организациями остатков субсидий, субвенций и иных межбюджетных трансфертов, имеющих целевое назначение, прошлых</a:t>
                      </a:r>
                      <a:r>
                        <a:rPr lang="ru-RU" sz="1050" u="none" strike="noStrike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5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лет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220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2 19 00000 00 0000 000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/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Возврат остатков субсидий, субвенций и иных межбюджетных трансфертов, имеющих целевое назначение, прошлых лет 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-14,8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-14,8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-15,9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93,1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47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/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5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ВСЕГО ДОХОДОВ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11 159,8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3 678,2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3 441,5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106,9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7740774" y="1052736"/>
            <a:ext cx="2528694" cy="2143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004757" y="6525344"/>
            <a:ext cx="2436231" cy="332656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pic>
        <p:nvPicPr>
          <p:cNvPr id="17" name="Рисунок 16" descr="2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191951" cy="1052736"/>
          </a:xfrm>
          <a:prstGeom prst="rect">
            <a:avLst/>
          </a:prstGeom>
          <a:ln>
            <a:noFill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</p:pic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188046" y="116632"/>
            <a:ext cx="872807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99060" algn="ctr">
              <a:lnSpc>
                <a:spcPct val="100000"/>
              </a:lnSpc>
            </a:pPr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Сведения об исполнении бюджета муниципального  образования городской округ Люберцы Московской области по доходам в разрезе видов доходов в сравнении с запланированными значениями </a:t>
            </a:r>
          </a:p>
          <a:p>
            <a:pPr marL="99060" algn="ctr">
              <a:lnSpc>
                <a:spcPct val="100000"/>
              </a:lnSpc>
            </a:pPr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 соответствующий период и в сравнении с соответствующим</a:t>
            </a:r>
          </a:p>
          <a:p>
            <a:pPr marL="99060" algn="ctr">
              <a:lnSpc>
                <a:spcPct val="100000"/>
              </a:lnSpc>
            </a:pPr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периодом прошлого года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77642" y="-144463"/>
            <a:ext cx="348033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51658" y="7938"/>
            <a:ext cx="34803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525675" y="160338"/>
            <a:ext cx="34803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3" name="AutoShape 8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699691" y="312738"/>
            <a:ext cx="34803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188046" y="142852"/>
            <a:ext cx="8763554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Сведения об изменении расходов бюджета округа</a:t>
            </a: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8359993"/>
              </p:ext>
            </p:extLst>
          </p:nvPr>
        </p:nvGraphicFramePr>
        <p:xfrm>
          <a:off x="179933" y="1422072"/>
          <a:ext cx="10081121" cy="4914234"/>
        </p:xfrm>
        <a:graphic>
          <a:graphicData uri="http://schemas.openxmlformats.org/drawingml/2006/table">
            <a:tbl>
              <a:tblPr firstRow="1" lastRow="1" bandRow="1">
                <a:tableStyleId>{306799F8-075E-4A3A-A7F6-7FBC6576F1A4}</a:tableStyleId>
              </a:tblPr>
              <a:tblGrid>
                <a:gridCol w="4167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1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20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25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601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1766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170807">
                <a:tc>
                  <a:txBody>
                    <a:bodyPr/>
                    <a:lstStyle/>
                    <a:p>
                      <a:pPr algn="l">
                        <a:lnSpc>
                          <a:spcPts val="915"/>
                        </a:lnSpc>
                      </a:pPr>
                      <a:r>
                        <a:rPr lang="ru-RU" sz="1200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РАСХОДЫ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(по</a:t>
                      </a:r>
                      <a:r>
                        <a:rPr lang="ru-RU" sz="1200" spc="-6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разделам,</a:t>
                      </a:r>
                    </a:p>
                    <a:p>
                      <a:pPr marL="4763" marR="179070" indent="0" algn="l">
                        <a:lnSpc>
                          <a:spcPct val="100000"/>
                        </a:lnSpc>
                        <a:tabLst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подразделам</a:t>
                      </a:r>
                      <a:r>
                        <a:rPr lang="ru-RU" sz="1200" spc="-7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расходов  бюджета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4410" marR="10441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 год уточнение бюджета №1              (</a:t>
                      </a:r>
                      <a:r>
                        <a:rPr lang="ru-RU" sz="10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№ 419/60              от 17.03.2021)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 год уточнение бюджета №2              (</a:t>
                      </a:r>
                      <a:r>
                        <a:rPr lang="ru-RU" sz="10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№ 436/64              от 23.06.2021)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Отклонения уточнения №2</a:t>
                      </a:r>
                      <a:r>
                        <a:rPr lang="ru-RU" sz="10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бюджета 2021 года от уточнения №1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4410" marR="104410" vert="vert27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2022 </a:t>
                      </a:r>
                      <a:r>
                        <a:rPr lang="ru-RU" sz="1000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r>
                        <a:rPr lang="ru-RU" sz="1000" spc="-5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  (РСД  № 395/56            от 02.12.2020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4410" marR="104410" vert="vert27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2023</a:t>
                      </a:r>
                      <a:r>
                        <a:rPr lang="ru-RU" sz="10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 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  (РСД  № 395/56   от 02.12.2020)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4410" marR="104410" vert="vert27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70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Общегосударственные вопросы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1 688,5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1 653,7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-34,8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1 421,7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1 462,3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2388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Национальная оборона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Национальная безопасность и правоохранительная деятельность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111,6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145,1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33,5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107,5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107,4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2787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Национальная экономика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689,2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742,4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53,2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563,2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557,8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Жилищно-коммунальное хозяйство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862,3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1 047,7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185,4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826,6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672,6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Охрана окружающей среды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5,1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5,5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4,5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4,5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4401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Образование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7 647,7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7 751,9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104,2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7 347,6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7 249,6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964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Культура и кинематография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381,7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396,0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14,3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337,7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335,7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290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Здравоохранение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4,6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4,6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8959939"/>
                  </a:ext>
                </a:extLst>
              </a:tr>
              <a:tr h="25290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Социальная политика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414,7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427,5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12,8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374,3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432,4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1151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345,3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400,0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54,7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326,2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326,2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1155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Обслуживание муниципального долга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20,0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32,0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8,0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8631589"/>
                  </a:ext>
                </a:extLst>
              </a:tr>
              <a:tr h="550924">
                <a:tc>
                  <a:txBody>
                    <a:bodyPr/>
                    <a:lstStyle/>
                    <a:p>
                      <a:pPr lvl="1" algn="l" fontAlgn="t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                           Итого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12 166,6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12 594,9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428,3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11 341,5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11 156,7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7912330" y="1111372"/>
            <a:ext cx="1712988" cy="2459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004757" y="6381750"/>
            <a:ext cx="2436231" cy="476250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pic>
        <p:nvPicPr>
          <p:cNvPr id="17" name="Рисунок 16" descr="2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191951" cy="1052736"/>
          </a:xfrm>
          <a:prstGeom prst="rect">
            <a:avLst/>
          </a:prstGeom>
          <a:ln>
            <a:noFill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77642" y="-144463"/>
            <a:ext cx="348033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51658" y="7938"/>
            <a:ext cx="34803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525675" y="160338"/>
            <a:ext cx="34803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3" name="AutoShape 8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699691" y="312738"/>
            <a:ext cx="34803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794523" y="142852"/>
            <a:ext cx="7422943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175">
              <a:lnSpc>
                <a:spcPct val="100000"/>
              </a:lnSpc>
            </a:pPr>
            <a:r>
              <a:rPr lang="ru-RU" sz="30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Общегосударственные вопросы</a:t>
            </a:r>
            <a:endParaRPr lang="ru-RU" sz="3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6155204"/>
              </p:ext>
            </p:extLst>
          </p:nvPr>
        </p:nvGraphicFramePr>
        <p:xfrm>
          <a:off x="144944" y="1193610"/>
          <a:ext cx="10081119" cy="4971694"/>
        </p:xfrm>
        <a:graphic>
          <a:graphicData uri="http://schemas.openxmlformats.org/drawingml/2006/table">
            <a:tbl>
              <a:tblPr firstRow="1" lastRow="1" bandRow="1">
                <a:tableStyleId>{BC89EF96-8CEA-46FF-86C4-4CE0E7609802}</a:tableStyleId>
              </a:tblPr>
              <a:tblGrid>
                <a:gridCol w="5040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2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32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26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114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711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439149">
                <a:tc>
                  <a:txBody>
                    <a:bodyPr/>
                    <a:lstStyle/>
                    <a:p>
                      <a:pPr algn="l">
                        <a:lnSpc>
                          <a:spcPts val="915"/>
                        </a:lnSpc>
                      </a:pPr>
                      <a:r>
                        <a:rPr lang="ru-RU" sz="1200" spc="-5" dirty="0">
                          <a:latin typeface="Times New Roman" pitchFamily="18" charset="0"/>
                          <a:cs typeface="Times New Roman" pitchFamily="18" charset="0"/>
                        </a:rPr>
                        <a:t>РАСХОДЫ </a:t>
                      </a: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(по</a:t>
                      </a:r>
                      <a:r>
                        <a:rPr lang="ru-RU" sz="1200" spc="-65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разделам,</a:t>
                      </a:r>
                    </a:p>
                    <a:p>
                      <a:pPr marL="4763" marR="179070" indent="0" algn="l">
                        <a:lnSpc>
                          <a:spcPct val="100000"/>
                        </a:lnSpc>
                        <a:tabLst/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подразделам</a:t>
                      </a:r>
                      <a:r>
                        <a:rPr lang="ru-RU" sz="1200" spc="-7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spc="-5" dirty="0">
                          <a:latin typeface="Times New Roman" pitchFamily="18" charset="0"/>
                          <a:cs typeface="Times New Roman" pitchFamily="18" charset="0"/>
                        </a:rPr>
                        <a:t>расходов  бюджета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4410" marR="10441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 год уточнение бюджета №1              (</a:t>
                      </a:r>
                      <a:r>
                        <a:rPr lang="ru-RU" sz="10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№ 419/60              от 17.03.2021)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 год уточнение бюджета №2              (</a:t>
                      </a:r>
                      <a:r>
                        <a:rPr lang="ru-RU" sz="10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№ 436/64              от 23.06.2021)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Отклонения уточнения №2</a:t>
                      </a:r>
                      <a:r>
                        <a:rPr lang="ru-RU" sz="10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бюджета 2021 года от уточнения №1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4410" marR="104410" vert="vert27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2022 </a:t>
                      </a:r>
                      <a:r>
                        <a:rPr lang="ru-RU" sz="1000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r>
                        <a:rPr lang="ru-RU" sz="1000" spc="-5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  (РСД  № 395/56            от 02.12.2020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4410" marR="104410" vert="vert27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2023</a:t>
                      </a:r>
                      <a:r>
                        <a:rPr lang="ru-RU" sz="10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 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  (РСД  № 395/56            от 02.12.2020)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4410" marR="104410" vert="vert27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588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Функционирование высшего должностного лица субъекта Российской Федерации и муниципального образования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3,1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3,1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8839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27,5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27,5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27,8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28,0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1546176"/>
                  </a:ext>
                </a:extLst>
              </a:tr>
              <a:tr h="63868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448,2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448,6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430,4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428,3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3868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66,8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66,8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66,6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66,6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Резервные фонды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50,0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16,5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-33,5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20,0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20,0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Другие общегосударственные вопросы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1092,9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1091,2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-1,7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873,8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916,3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3182">
                <a:tc>
                  <a:txBody>
                    <a:bodyPr/>
                    <a:lstStyle/>
                    <a:p>
                      <a:pPr lvl="1" algn="l" fontAlgn="t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1 688,5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1 653,7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-34,8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1 421,7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1 462,3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8028806" y="764704"/>
            <a:ext cx="1712988" cy="1428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004757" y="6381750"/>
            <a:ext cx="2436231" cy="476250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pic>
        <p:nvPicPr>
          <p:cNvPr id="17" name="Рисунок 16" descr="2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191951" cy="1052736"/>
          </a:xfrm>
          <a:prstGeom prst="rect">
            <a:avLst/>
          </a:prstGeom>
          <a:ln>
            <a:noFill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77642" y="-144463"/>
            <a:ext cx="348033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51658" y="7938"/>
            <a:ext cx="34803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525675" y="160338"/>
            <a:ext cx="34803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3" name="AutoShape 8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699691" y="312738"/>
            <a:ext cx="34803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957665" y="285729"/>
            <a:ext cx="5709955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R="55880" algn="ctr">
              <a:lnSpc>
                <a:spcPct val="100000"/>
              </a:lnSpc>
            </a:pPr>
            <a:r>
              <a:rPr lang="ru-RU" sz="2500" b="1" dirty="0">
                <a:solidFill>
                  <a:srgbClr val="051C2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Национальная</a:t>
            </a:r>
            <a:r>
              <a:rPr lang="ru-RU" sz="2500" b="1" spc="-100" dirty="0">
                <a:solidFill>
                  <a:srgbClr val="051C2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>
                <a:solidFill>
                  <a:srgbClr val="051C2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оборона</a:t>
            </a:r>
            <a:endParaRPr lang="ru-RU" sz="2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759570"/>
              </p:ext>
            </p:extLst>
          </p:nvPr>
        </p:nvGraphicFramePr>
        <p:xfrm>
          <a:off x="179936" y="1124745"/>
          <a:ext cx="10081120" cy="1721910"/>
        </p:xfrm>
        <a:graphic>
          <a:graphicData uri="http://schemas.openxmlformats.org/drawingml/2006/table">
            <a:tbl>
              <a:tblPr firstRow="1" lastRow="1" bandRow="1">
                <a:tableStyleId>{69012ECD-51FC-41F1-AA8D-1B2483CD663E}</a:tableStyleId>
              </a:tblPr>
              <a:tblGrid>
                <a:gridCol w="4405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14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14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908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3203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299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080119">
                <a:tc>
                  <a:txBody>
                    <a:bodyPr/>
                    <a:lstStyle/>
                    <a:p>
                      <a:pPr algn="l">
                        <a:lnSpc>
                          <a:spcPts val="915"/>
                        </a:lnSpc>
                      </a:pPr>
                      <a:r>
                        <a:rPr lang="ru-RU" sz="1200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РАСХОДЫ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(по</a:t>
                      </a:r>
                      <a:r>
                        <a:rPr lang="ru-RU" sz="1200" spc="-6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разделам,</a:t>
                      </a:r>
                    </a:p>
                    <a:p>
                      <a:pPr marL="4763" marR="179070" indent="0" algn="l">
                        <a:lnSpc>
                          <a:spcPct val="100000"/>
                        </a:lnSpc>
                        <a:tabLst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подразделам</a:t>
                      </a:r>
                      <a:r>
                        <a:rPr lang="ru-RU" sz="1200" spc="-7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расходов  бюджета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4410" marR="10441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 год уточнение бюджета №1              (</a:t>
                      </a:r>
                      <a:r>
                        <a:rPr lang="ru-RU" sz="10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№ 419/60              от 17.03.2021)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 год уточнение бюджета №2              (</a:t>
                      </a:r>
                      <a:r>
                        <a:rPr lang="ru-RU" sz="10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№ 436/64              от 23.06.2021)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Отклонения уточнения №2</a:t>
                      </a:r>
                      <a:r>
                        <a:rPr lang="ru-RU" sz="10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бюджета 2021 года от уточнения №1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4410" marR="104410" vert="vert27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2022 </a:t>
                      </a:r>
                      <a:r>
                        <a:rPr lang="ru-RU" sz="1000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r>
                        <a:rPr lang="ru-RU" sz="1000" spc="-5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  (РСД  № 395/56            от 02.12.2020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4410" marR="104410" vert="vert27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2023</a:t>
                      </a:r>
                      <a:r>
                        <a:rPr lang="ru-RU" sz="10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 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  (РСД  № 395/56 от 02.12.2020)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4410" marR="104410" vert="vert270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912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Мобилизационная подготовка экономики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266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0,5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0,5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8244830" y="908720"/>
            <a:ext cx="1712988" cy="1428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</a:p>
        </p:txBody>
      </p:sp>
      <p:sp>
        <p:nvSpPr>
          <p:cNvPr id="17" name="Номер слайда 16"/>
          <p:cNvSpPr>
            <a:spLocks noGrp="1"/>
          </p:cNvSpPr>
          <p:nvPr>
            <p:ph type="sldNum" sz="quarter" idx="12"/>
          </p:nvPr>
        </p:nvSpPr>
        <p:spPr>
          <a:xfrm>
            <a:off x="8004757" y="6381750"/>
            <a:ext cx="2436231" cy="476250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79934" y="2924944"/>
            <a:ext cx="10009112" cy="4442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R="733425" indent="55563">
              <a:lnSpc>
                <a:spcPct val="100600"/>
              </a:lnSpc>
            </a:pPr>
            <a:r>
              <a:rPr lang="ru-RU" sz="2400" b="1" spc="-5" dirty="0">
                <a:solidFill>
                  <a:srgbClr val="051C2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Национальная безопасность и правоохранительная деятельность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9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2655197"/>
              </p:ext>
            </p:extLst>
          </p:nvPr>
        </p:nvGraphicFramePr>
        <p:xfrm>
          <a:off x="179933" y="3501009"/>
          <a:ext cx="10081122" cy="2880319"/>
        </p:xfrm>
        <a:graphic>
          <a:graphicData uri="http://schemas.openxmlformats.org/drawingml/2006/table">
            <a:tbl>
              <a:tblPr firstRow="1" lastRow="1" bandRow="1"/>
              <a:tblGrid>
                <a:gridCol w="48817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08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20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908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38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178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310799">
                <a:tc>
                  <a:txBody>
                    <a:bodyPr/>
                    <a:lstStyle/>
                    <a:p>
                      <a:pPr algn="l">
                        <a:lnSpc>
                          <a:spcPts val="915"/>
                        </a:lnSpc>
                      </a:pPr>
                      <a:r>
                        <a:rPr lang="ru-RU" sz="1200" b="1" spc="-5" dirty="0">
                          <a:latin typeface="Times New Roman" pitchFamily="18" charset="0"/>
                          <a:cs typeface="Times New Roman" pitchFamily="18" charset="0"/>
                        </a:rPr>
                        <a:t>РАСХОДЫ </a:t>
                      </a: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(по</a:t>
                      </a:r>
                      <a:r>
                        <a:rPr lang="ru-RU" sz="1200" b="1" spc="-65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разделам,</a:t>
                      </a:r>
                    </a:p>
                    <a:p>
                      <a:pPr marL="4763" marR="179070" indent="0" algn="l">
                        <a:lnSpc>
                          <a:spcPct val="100000"/>
                        </a:lnSpc>
                        <a:tabLst/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подразделам</a:t>
                      </a:r>
                      <a:r>
                        <a:rPr lang="ru-RU" sz="1200" b="1" spc="-7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spc="-5" dirty="0">
                          <a:latin typeface="Times New Roman" pitchFamily="18" charset="0"/>
                          <a:cs typeface="Times New Roman" pitchFamily="18" charset="0"/>
                        </a:rPr>
                        <a:t>расходов  бюджета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4410" marR="10441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 год уточнение бюджета №1              (</a:t>
                      </a:r>
                      <a:r>
                        <a:rPr lang="ru-RU" sz="10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№ 419/60              от 17.03.2021)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 год уточнение бюджета №2              (</a:t>
                      </a:r>
                      <a:r>
                        <a:rPr lang="ru-RU" sz="10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№ 436/64              от 23.06.2021)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Отклонения уточнения №2</a:t>
                      </a:r>
                      <a:r>
                        <a:rPr lang="ru-RU" sz="10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бюджета 2021 года от уточнения №1</a:t>
                      </a:r>
                    </a:p>
                  </a:txBody>
                  <a:tcPr marL="104410" marR="104410"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2022 </a:t>
                      </a:r>
                      <a:r>
                        <a:rPr lang="ru-RU" sz="10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r>
                        <a:rPr lang="ru-RU" sz="1000" b="1" spc="-5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  (РСД  № 395/56            от 02.12.2020</a:t>
                      </a:r>
                    </a:p>
                  </a:txBody>
                  <a:tcPr marL="104410" marR="104410"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2023</a:t>
                      </a:r>
                      <a:r>
                        <a:rPr lang="ru-RU" sz="10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  (РСД  № 395/56 от 02.12.2020)</a:t>
                      </a:r>
                    </a:p>
                  </a:txBody>
                  <a:tcPr marL="104410" marR="104410" vert="vert27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7153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Защита населения и территории от чрезвычайных ситуаций природного и техногенного характера, пожарная безопасность</a:t>
                      </a:r>
                    </a:p>
                  </a:txBody>
                  <a:tcPr marL="10876" marR="10876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7,5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581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Другие вопросы в области национальной безопасности и правоохранительной деятельности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103,9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137,4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33,5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99,9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6552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111,6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145,1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33,5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107,5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107,4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6" name="Рисунок 15" descr="2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191951" cy="1052736"/>
          </a:xfrm>
          <a:prstGeom prst="rect">
            <a:avLst/>
          </a:prstGeom>
          <a:ln>
            <a:noFill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77642" y="-144463"/>
            <a:ext cx="348033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51658" y="7938"/>
            <a:ext cx="34803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525675" y="160338"/>
            <a:ext cx="34803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3" name="AutoShape 8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699691" y="312738"/>
            <a:ext cx="34803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602743" y="260648"/>
            <a:ext cx="6117810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R="59690" algn="ctr">
              <a:lnSpc>
                <a:spcPct val="100000"/>
              </a:lnSpc>
            </a:pPr>
            <a:r>
              <a:rPr lang="ru-RU" sz="2500" b="1" spc="-5" dirty="0">
                <a:solidFill>
                  <a:srgbClr val="051C2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Национальная</a:t>
            </a:r>
            <a:r>
              <a:rPr lang="ru-RU" sz="2500" b="1" spc="-60" dirty="0">
                <a:solidFill>
                  <a:srgbClr val="051C2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b="1" spc="-5" dirty="0">
                <a:solidFill>
                  <a:srgbClr val="051C2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экономика</a:t>
            </a:r>
            <a:endParaRPr lang="ru-RU" sz="2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5454346"/>
              </p:ext>
            </p:extLst>
          </p:nvPr>
        </p:nvGraphicFramePr>
        <p:xfrm>
          <a:off x="179934" y="1268760"/>
          <a:ext cx="10081120" cy="4536503"/>
        </p:xfrm>
        <a:graphic>
          <a:graphicData uri="http://schemas.openxmlformats.org/drawingml/2006/table">
            <a:tbl>
              <a:tblPr firstRow="1" lastRow="1" bandRow="1">
                <a:tableStyleId>{ED083AE6-46FA-4A59-8FB0-9F97EB10719F}</a:tableStyleId>
              </a:tblPr>
              <a:tblGrid>
                <a:gridCol w="48817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51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01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320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114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5056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814157">
                <a:tc>
                  <a:txBody>
                    <a:bodyPr/>
                    <a:lstStyle/>
                    <a:p>
                      <a:pPr algn="l">
                        <a:lnSpc>
                          <a:spcPts val="915"/>
                        </a:lnSpc>
                      </a:pPr>
                      <a:r>
                        <a:rPr lang="ru-RU" sz="1200" spc="-5" dirty="0">
                          <a:latin typeface="Times New Roman" pitchFamily="18" charset="0"/>
                          <a:cs typeface="Times New Roman" pitchFamily="18" charset="0"/>
                        </a:rPr>
                        <a:t>РАСХОДЫ </a:t>
                      </a: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(по</a:t>
                      </a:r>
                      <a:r>
                        <a:rPr lang="ru-RU" sz="1200" spc="-65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разделам,</a:t>
                      </a:r>
                    </a:p>
                    <a:p>
                      <a:pPr marL="4763" marR="179070" indent="0" algn="l">
                        <a:lnSpc>
                          <a:spcPct val="100000"/>
                        </a:lnSpc>
                        <a:tabLst/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подразделам</a:t>
                      </a:r>
                      <a:r>
                        <a:rPr lang="ru-RU" sz="1200" spc="-7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spc="-5" dirty="0">
                          <a:latin typeface="Times New Roman" pitchFamily="18" charset="0"/>
                          <a:cs typeface="Times New Roman" pitchFamily="18" charset="0"/>
                        </a:rPr>
                        <a:t>расходов  бюджета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4410" marR="10441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 год уточнение        бюджета №1                                        (</a:t>
                      </a:r>
                      <a:r>
                        <a:rPr lang="ru-RU" sz="10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№ 419/60                         от 17.03.2021)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 год уточнение бюджета №2  (</a:t>
                      </a:r>
                      <a:r>
                        <a:rPr lang="ru-RU" sz="10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№ 436/64                 от 23.06.2021)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Отклонения уточнения №2</a:t>
                      </a:r>
                      <a:r>
                        <a:rPr lang="ru-RU" sz="10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бюджета 2021 года от уточнения №1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4410" marR="104410" vert="vert27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2022 </a:t>
                      </a:r>
                      <a:r>
                        <a:rPr lang="ru-RU" sz="10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                            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(РСД  № 395/56                       от 02.12.2020</a:t>
                      </a:r>
                    </a:p>
                  </a:txBody>
                  <a:tcPr marL="104410" marR="104410" vert="vert27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2023</a:t>
                      </a:r>
                      <a:r>
                        <a:rPr lang="ru-RU" sz="10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                              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(РСД  № 395/56                       от 02.12.2020)</a:t>
                      </a:r>
                    </a:p>
                  </a:txBody>
                  <a:tcPr marL="104410" marR="104410" vert="vert27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574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kern="1200" dirty="0">
                          <a:latin typeface="Times New Roman" pitchFamily="18" charset="0"/>
                          <a:cs typeface="Times New Roman" pitchFamily="18" charset="0"/>
                        </a:rPr>
                        <a:t>Водное хозяйство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2,5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4,9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257426037"/>
                  </a:ext>
                </a:extLst>
              </a:tr>
              <a:tr h="4157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Транспорт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0,1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0,2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5898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Дорожное хозяйство (дорожные фонды)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634,1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676,9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42,8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529,5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533,0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6562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Связь и информатика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21,8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29,7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7,9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20,6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18,7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5411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Другие вопросы в области национальной экономики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30,7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30,7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13,1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6,1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299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689,2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742,4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53,2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563,2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557,8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7956798" y="1052736"/>
            <a:ext cx="1712988" cy="1428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8004757" y="6577882"/>
            <a:ext cx="2436231" cy="280119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" y="3428998"/>
            <a:ext cx="10440987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endParaRPr lang="ru-RU" sz="2500" b="1" dirty="0">
              <a:solidFill>
                <a:srgbClr val="051C2B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00000"/>
              </a:lnSpc>
            </a:pPr>
            <a:endParaRPr lang="ru-RU" sz="25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Рисунок 16" descr="2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191951" cy="1052736"/>
          </a:xfrm>
          <a:prstGeom prst="rect">
            <a:avLst/>
          </a:prstGeom>
          <a:ln>
            <a:noFill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77642" y="-144463"/>
            <a:ext cx="348033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51658" y="7938"/>
            <a:ext cx="34803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525675" y="160338"/>
            <a:ext cx="34803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3" name="AutoShape 8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699691" y="312738"/>
            <a:ext cx="34803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602743" y="261278"/>
            <a:ext cx="6117810" cy="476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R="59690" algn="ctr">
              <a:lnSpc>
                <a:spcPct val="100000"/>
              </a:lnSpc>
            </a:pPr>
            <a:r>
              <a:rPr lang="ru-RU" sz="2500" b="1" spc="-5" dirty="0">
                <a:solidFill>
                  <a:srgbClr val="051C2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Жилищно-коммунальное хозяйство</a:t>
            </a:r>
            <a:endParaRPr lang="ru-RU" sz="2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7088364"/>
              </p:ext>
            </p:extLst>
          </p:nvPr>
        </p:nvGraphicFramePr>
        <p:xfrm>
          <a:off x="107926" y="1052736"/>
          <a:ext cx="10225136" cy="2787792"/>
        </p:xfrm>
        <a:graphic>
          <a:graphicData uri="http://schemas.openxmlformats.org/drawingml/2006/table">
            <a:tbl>
              <a:tblPr firstRow="1" lastRow="1" bandRow="1"/>
              <a:tblGrid>
                <a:gridCol w="47930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83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86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08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2730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669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214446">
                <a:tc>
                  <a:txBody>
                    <a:bodyPr/>
                    <a:lstStyle/>
                    <a:p>
                      <a:pPr algn="l">
                        <a:lnSpc>
                          <a:spcPts val="915"/>
                        </a:lnSpc>
                      </a:pPr>
                      <a:r>
                        <a:rPr lang="ru-RU" sz="1200" b="1" spc="-5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4410" marR="10441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 год уточнение бюджета №1              (</a:t>
                      </a:r>
                      <a:r>
                        <a:rPr lang="ru-RU" sz="10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№ 419/60              от 17.03.2021)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 год уточнение бюджета №2          (</a:t>
                      </a:r>
                      <a:r>
                        <a:rPr lang="ru-RU" sz="10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№ 436/64                 от 23.06.2021)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Отклонения уточнения №2</a:t>
                      </a:r>
                      <a:r>
                        <a:rPr lang="ru-RU" sz="10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бюджета 2021 года от уточнения №1</a:t>
                      </a:r>
                    </a:p>
                  </a:txBody>
                  <a:tcPr marL="104410" marR="104410"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2022 </a:t>
                      </a:r>
                      <a:r>
                        <a:rPr lang="ru-RU" sz="10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r>
                        <a:rPr lang="ru-RU" sz="1000" b="1" spc="-5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  (РСД  № 395/56            от 02.12.2020</a:t>
                      </a:r>
                    </a:p>
                  </a:txBody>
                  <a:tcPr marL="104410" marR="104410"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2023</a:t>
                      </a:r>
                      <a:r>
                        <a:rPr lang="ru-RU" sz="10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  (РСД  № 395/56     от 02.12.2020)</a:t>
                      </a:r>
                    </a:p>
                  </a:txBody>
                  <a:tcPr marL="104410" marR="104410" vert="vert27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421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Жилищное хозяйство</a:t>
                      </a:r>
                    </a:p>
                  </a:txBody>
                  <a:tcPr marL="10876" marR="10876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0,8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29,1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28,3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1,6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Коммунальное хозяйство</a:t>
                      </a:r>
                    </a:p>
                  </a:txBody>
                  <a:tcPr marL="10876" marR="10876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64,6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76,9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12,3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126,4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17,9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Благоустройство</a:t>
                      </a:r>
                    </a:p>
                  </a:txBody>
                  <a:tcPr marL="10876" marR="10876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576,1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712,2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136,1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481,7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435,3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Прикладные</a:t>
                      </a:r>
                      <a:r>
                        <a:rPr lang="ru-RU" sz="1200" u="none" strike="noStrike" baseline="0" dirty="0">
                          <a:latin typeface="Times New Roman" pitchFamily="18" charset="0"/>
                          <a:cs typeface="Times New Roman" pitchFamily="18" charset="0"/>
                        </a:rPr>
                        <a:t> научные исследования в области жилищно-коммунального хозяйства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4,2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4,2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5775"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Другие вопросы в</a:t>
                      </a:r>
                      <a:r>
                        <a:rPr lang="ru-RU" sz="1200" b="0" i="0" u="none" strike="noStrike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области  </a:t>
                      </a:r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жилищно-коммунального хозяйства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216,6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225,3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8,7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216,9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217,8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862,3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1 047,7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185,4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826,6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672,6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7596758" y="764704"/>
            <a:ext cx="2202411" cy="2354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8004757" y="6577882"/>
            <a:ext cx="2436231" cy="280119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764110" y="3573016"/>
            <a:ext cx="6768752" cy="789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t" anchorCtr="1">
            <a:noAutofit/>
          </a:bodyPr>
          <a:lstStyle/>
          <a:p>
            <a:pPr algn="ctr">
              <a:lnSpc>
                <a:spcPct val="100000"/>
              </a:lnSpc>
            </a:pPr>
            <a:endParaRPr lang="ru-RU" sz="2500" b="1" dirty="0">
              <a:solidFill>
                <a:srgbClr val="051C2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sz="2500" b="1" dirty="0">
                <a:solidFill>
                  <a:srgbClr val="051C2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Охрана </a:t>
            </a:r>
            <a:r>
              <a:rPr lang="ru-RU" sz="2500" b="1" spc="-5" dirty="0">
                <a:solidFill>
                  <a:srgbClr val="051C2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окружающей</a:t>
            </a:r>
            <a:r>
              <a:rPr lang="ru-RU" sz="2500" b="1" spc="-50" dirty="0">
                <a:solidFill>
                  <a:srgbClr val="051C2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>
                <a:solidFill>
                  <a:srgbClr val="051C2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среды</a:t>
            </a:r>
            <a:endParaRPr lang="ru-RU" sz="2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6448882"/>
              </p:ext>
            </p:extLst>
          </p:nvPr>
        </p:nvGraphicFramePr>
        <p:xfrm>
          <a:off x="179933" y="4429132"/>
          <a:ext cx="10081121" cy="2024204"/>
        </p:xfrm>
        <a:graphic>
          <a:graphicData uri="http://schemas.openxmlformats.org/drawingml/2006/table">
            <a:tbl>
              <a:tblPr firstRow="1" lastRow="1" bandRow="1"/>
              <a:tblGrid>
                <a:gridCol w="44104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26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26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51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903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2994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304630">
                <a:tc>
                  <a:txBody>
                    <a:bodyPr/>
                    <a:lstStyle/>
                    <a:p>
                      <a:pPr algn="l">
                        <a:lnSpc>
                          <a:spcPts val="915"/>
                        </a:lnSpc>
                      </a:pPr>
                      <a:r>
                        <a:rPr lang="ru-RU" sz="1200" b="1" spc="-5" dirty="0">
                          <a:latin typeface="Times New Roman" pitchFamily="18" charset="0"/>
                          <a:cs typeface="Times New Roman" pitchFamily="18" charset="0"/>
                        </a:rPr>
                        <a:t>РАСХОДЫ </a:t>
                      </a: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(по</a:t>
                      </a:r>
                      <a:r>
                        <a:rPr lang="ru-RU" sz="1200" b="1" spc="-65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разделам,</a:t>
                      </a:r>
                    </a:p>
                    <a:p>
                      <a:pPr marL="4763" marR="179070" indent="0" algn="l">
                        <a:lnSpc>
                          <a:spcPct val="100000"/>
                        </a:lnSpc>
                        <a:tabLst/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подразделам</a:t>
                      </a:r>
                      <a:r>
                        <a:rPr lang="ru-RU" sz="1200" b="1" spc="-7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spc="-5" dirty="0">
                          <a:latin typeface="Times New Roman" pitchFamily="18" charset="0"/>
                          <a:cs typeface="Times New Roman" pitchFamily="18" charset="0"/>
                        </a:rPr>
                        <a:t>расходов  бюджета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4410" marR="10441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 год уточнение бюджета №1              (</a:t>
                      </a:r>
                      <a:r>
                        <a:rPr lang="ru-RU" sz="10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№ 419/60              от 17.03.2021)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 год уточнение бюджета №2        (</a:t>
                      </a:r>
                      <a:r>
                        <a:rPr lang="ru-RU" sz="10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№ 436/64                 от 23.06.2021)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Отклонения уточнения №2</a:t>
                      </a:r>
                      <a:r>
                        <a:rPr lang="ru-RU" sz="10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бюджета 2021 года от уточнения №1</a:t>
                      </a:r>
                    </a:p>
                  </a:txBody>
                  <a:tcPr marL="104410" marR="104410"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2022 </a:t>
                      </a:r>
                      <a:r>
                        <a:rPr lang="ru-RU" sz="10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r>
                        <a:rPr lang="ru-RU" sz="1000" b="1" spc="-5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  (РСД  № 395/56            от 02.12.2020</a:t>
                      </a:r>
                    </a:p>
                  </a:txBody>
                  <a:tcPr marL="104410" marR="104410"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2023</a:t>
                      </a:r>
                      <a:r>
                        <a:rPr lang="ru-RU" sz="10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  (РСД  № 395/56       от 02.12.2020)</a:t>
                      </a:r>
                    </a:p>
                  </a:txBody>
                  <a:tcPr marL="104410" marR="104410" vert="vert27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449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Охрана</a:t>
                      </a:r>
                      <a:r>
                        <a:rPr lang="ru-RU" sz="1200" b="0" i="0" u="none" strike="noStrike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объектов растительного и животного мира и среды их обитания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5,1</a:t>
                      </a:r>
                    </a:p>
                  </a:txBody>
                  <a:tcPr marL="10876" marR="10876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5,5</a:t>
                      </a:r>
                    </a:p>
                  </a:txBody>
                  <a:tcPr marL="10876" marR="10876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</a:t>
                      </a:r>
                    </a:p>
                  </a:txBody>
                  <a:tcPr marL="10876" marR="10876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4,5</a:t>
                      </a:r>
                    </a:p>
                  </a:txBody>
                  <a:tcPr marL="10876" marR="10876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4,5</a:t>
                      </a:r>
                    </a:p>
                  </a:txBody>
                  <a:tcPr marL="10876" marR="10876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508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5,1</a:t>
                      </a:r>
                    </a:p>
                  </a:txBody>
                  <a:tcPr marL="10876" marR="10876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5,5</a:t>
                      </a:r>
                    </a:p>
                  </a:txBody>
                  <a:tcPr marL="10876" marR="10876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</a:t>
                      </a:r>
                    </a:p>
                  </a:txBody>
                  <a:tcPr marL="10876" marR="10876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4,5</a:t>
                      </a:r>
                    </a:p>
                  </a:txBody>
                  <a:tcPr marL="10876" marR="10876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4,5</a:t>
                      </a:r>
                    </a:p>
                  </a:txBody>
                  <a:tcPr marL="10876" marR="10876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8" name="Рисунок 17" descr="2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191951" cy="1052736"/>
          </a:xfrm>
          <a:prstGeom prst="rect">
            <a:avLst/>
          </a:prstGeom>
          <a:ln>
            <a:noFill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</p:pic>
    </p:spTree>
    <p:extLst>
      <p:ext uri="{BB962C8B-B14F-4D97-AF65-F5344CB8AC3E}">
        <p14:creationId xmlns:p14="http://schemas.microsoft.com/office/powerpoint/2010/main" val="6923457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77642" y="-144463"/>
            <a:ext cx="348033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51658" y="7938"/>
            <a:ext cx="34803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525675" y="160338"/>
            <a:ext cx="34803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9443" y="211923"/>
            <a:ext cx="5057389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R="108585" algn="ctr">
              <a:lnSpc>
                <a:spcPct val="100000"/>
              </a:lnSpc>
            </a:pPr>
            <a:r>
              <a:rPr lang="ru-RU" sz="2500" b="1" spc="-5" dirty="0">
                <a:solidFill>
                  <a:srgbClr val="051C2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Образование</a:t>
            </a:r>
            <a:endParaRPr lang="ru-RU" sz="2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0768051"/>
              </p:ext>
            </p:extLst>
          </p:nvPr>
        </p:nvGraphicFramePr>
        <p:xfrm>
          <a:off x="107926" y="980728"/>
          <a:ext cx="10153129" cy="2899059"/>
        </p:xfrm>
        <a:graphic>
          <a:graphicData uri="http://schemas.openxmlformats.org/drawingml/2006/table">
            <a:tbl>
              <a:tblPr firstRow="1" lastRow="1" bandRow="1">
                <a:tableStyleId>{5C22544A-7EE6-4342-B048-85BDC9FD1C3A}</a:tableStyleId>
              </a:tblPr>
              <a:tblGrid>
                <a:gridCol w="38772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792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993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37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6477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3873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89302">
                <a:tc>
                  <a:txBody>
                    <a:bodyPr/>
                    <a:lstStyle/>
                    <a:p>
                      <a:pPr algn="l">
                        <a:lnSpc>
                          <a:spcPts val="915"/>
                        </a:lnSpc>
                      </a:pPr>
                      <a:r>
                        <a:rPr lang="ru-RU" sz="1200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РАСХОДЫ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(по</a:t>
                      </a:r>
                      <a:r>
                        <a:rPr lang="ru-RU" sz="1200" spc="-6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разделам,</a:t>
                      </a:r>
                    </a:p>
                    <a:p>
                      <a:pPr marL="4763" marR="179070" indent="0" algn="l">
                        <a:lnSpc>
                          <a:spcPct val="100000"/>
                        </a:lnSpc>
                        <a:tabLst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подразделам</a:t>
                      </a:r>
                      <a:r>
                        <a:rPr lang="ru-RU" sz="1200" spc="-7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расходов  бюджета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4410" marR="10441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 год уточнение бюджета №1              (</a:t>
                      </a:r>
                      <a:r>
                        <a:rPr lang="ru-RU" sz="10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№ 419/60              от 17.03.2021)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 год уточнение бюджета №2  (</a:t>
                      </a:r>
                      <a:r>
                        <a:rPr lang="ru-RU" sz="10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№ 436/64                 от 23.06.2021)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Отклонения уточнения №2</a:t>
                      </a:r>
                      <a:r>
                        <a:rPr lang="ru-RU" sz="10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бюджета 2021 года от уточнения №1</a:t>
                      </a:r>
                    </a:p>
                  </a:txBody>
                  <a:tcPr marL="104410" marR="104410"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2022 </a:t>
                      </a:r>
                      <a:r>
                        <a:rPr lang="ru-RU" sz="1000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r>
                        <a:rPr lang="ru-RU" sz="1000" spc="-5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  (РСД  № 395/56            от 02.12.2020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4410" marR="104410"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2023</a:t>
                      </a:r>
                      <a:r>
                        <a:rPr lang="ru-RU" sz="10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 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  (РСД  № 395/56 от 02.12.2020)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4410" marR="104410"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422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Дошкольное образование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2 759,1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2 797,5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38,4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3 015,1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2 992,5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4220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Общее образование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4 267,1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4 332,1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65,0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3 730,6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3 604,0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4220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Дополнительное образование детей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522,6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522,9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0,3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503,5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554,6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433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Профессиональная подготовка, переподготовка и повышение квалификации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0,9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1,1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0,2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0,8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0,9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6536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Высшее образование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3845334"/>
                  </a:ext>
                </a:extLst>
              </a:tr>
              <a:tr h="17653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Молодежная политика 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48,0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48,3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0,3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47,9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47,9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1362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Другие вопросы в области образования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50,0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50,0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49,7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49,7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0042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7 647,7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7 751,9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104,2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7 347,6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7 249,6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8028806" y="692696"/>
            <a:ext cx="1712988" cy="1428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004757" y="6597353"/>
            <a:ext cx="2436231" cy="136103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2753845" y="3933056"/>
            <a:ext cx="6362522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ru-RU" sz="2500" b="1" spc="-5" dirty="0">
                <a:solidFill>
                  <a:srgbClr val="051C2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Культура,</a:t>
            </a:r>
            <a:r>
              <a:rPr lang="ru-RU" sz="2500" b="1" spc="-45" dirty="0">
                <a:solidFill>
                  <a:srgbClr val="051C2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b="1" spc="-5" dirty="0">
                <a:solidFill>
                  <a:srgbClr val="051C2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кинематография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4359262"/>
              </p:ext>
            </p:extLst>
          </p:nvPr>
        </p:nvGraphicFramePr>
        <p:xfrm>
          <a:off x="179933" y="4534146"/>
          <a:ext cx="10153130" cy="2085231"/>
        </p:xfrm>
        <a:graphic>
          <a:graphicData uri="http://schemas.openxmlformats.org/drawingml/2006/table">
            <a:tbl>
              <a:tblPr firstRow="1" lastRow="1" bandRow="1">
                <a:tableStyleId>{5C22544A-7EE6-4342-B048-85BDC9FD1C3A}</a:tableStyleId>
              </a:tblPr>
              <a:tblGrid>
                <a:gridCol w="38772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792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93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792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7927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1869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037994">
                <a:tc>
                  <a:txBody>
                    <a:bodyPr/>
                    <a:lstStyle/>
                    <a:p>
                      <a:pPr algn="l">
                        <a:lnSpc>
                          <a:spcPts val="915"/>
                        </a:lnSpc>
                      </a:pPr>
                      <a:r>
                        <a:rPr lang="ru-RU" sz="1200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РАСХОДЫ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(по</a:t>
                      </a:r>
                      <a:r>
                        <a:rPr lang="ru-RU" sz="1200" spc="-6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разделам,</a:t>
                      </a:r>
                    </a:p>
                    <a:p>
                      <a:pPr marL="4763" marR="179070" indent="0" algn="l">
                        <a:lnSpc>
                          <a:spcPct val="100000"/>
                        </a:lnSpc>
                        <a:tabLst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подразделам</a:t>
                      </a:r>
                      <a:r>
                        <a:rPr lang="ru-RU" sz="1200" spc="-7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расходов  бюджета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4410" marR="10441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 год уточнение бюджета №1              (</a:t>
                      </a:r>
                      <a:r>
                        <a:rPr lang="ru-RU" sz="10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№ 419/60              от 17.03.2021)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 год уточнение бюджета №2  (</a:t>
                      </a:r>
                      <a:r>
                        <a:rPr lang="ru-RU" sz="10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№ 436/64                 от 23.06.2021)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Отклонения уточнения №2</a:t>
                      </a:r>
                      <a:r>
                        <a:rPr lang="ru-RU" sz="10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бюджета 2021 года от уточнения №1</a:t>
                      </a:r>
                    </a:p>
                  </a:txBody>
                  <a:tcPr marL="104410" marR="104410" vert="vert27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2022 </a:t>
                      </a:r>
                      <a:r>
                        <a:rPr lang="ru-RU" sz="1000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r>
                        <a:rPr lang="ru-RU" sz="1000" spc="-5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  (РСД  № 395/56            от 02.12.2020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4410" marR="104410" vert="vert27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2023</a:t>
                      </a:r>
                      <a:r>
                        <a:rPr lang="ru-RU" sz="10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 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  (РСД  № 395/56 от 02.12.2020)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4410" marR="104410" vert="vert27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0566"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Культура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374,9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389,2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14,3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330,9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328,9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3956"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Другие вопросы в области культуры, кинематографии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6,8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6,8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6,8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2715"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381,7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396,0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14,3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337,7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335,7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8" name="Рисунок 17" descr="2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191951" cy="1052736"/>
          </a:xfrm>
          <a:prstGeom prst="rect">
            <a:avLst/>
          </a:prstGeom>
          <a:ln>
            <a:noFill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77642" y="-144463"/>
            <a:ext cx="348033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51658" y="7938"/>
            <a:ext cx="34803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3" name="AutoShape 8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699691" y="312738"/>
            <a:ext cx="34803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692102" y="237888"/>
            <a:ext cx="6408712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175" algn="ctr">
              <a:lnSpc>
                <a:spcPct val="100000"/>
              </a:lnSpc>
            </a:pPr>
            <a:r>
              <a:rPr lang="ru-RU" sz="2500" b="1" dirty="0">
                <a:solidFill>
                  <a:srgbClr val="051C2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Здравоохранение</a:t>
            </a:r>
            <a:endParaRPr lang="ru-RU" sz="2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3672426"/>
              </p:ext>
            </p:extLst>
          </p:nvPr>
        </p:nvGraphicFramePr>
        <p:xfrm>
          <a:off x="286800" y="1484784"/>
          <a:ext cx="9867388" cy="2520280"/>
        </p:xfrm>
        <a:graphic>
          <a:graphicData uri="http://schemas.openxmlformats.org/drawingml/2006/table">
            <a:tbl>
              <a:tblPr firstRow="1" lastRow="1" bandRow="1">
                <a:tableStyleId>{D113A9D2-9D6B-4929-AA2D-F23B5EE8CBE7}</a:tableStyleId>
              </a:tblPr>
              <a:tblGrid>
                <a:gridCol w="38187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06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601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01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702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621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351307">
                <a:tc>
                  <a:txBody>
                    <a:bodyPr/>
                    <a:lstStyle/>
                    <a:p>
                      <a:pPr algn="l">
                        <a:lnSpc>
                          <a:spcPts val="915"/>
                        </a:lnSpc>
                      </a:pPr>
                      <a:r>
                        <a:rPr lang="ru-RU" sz="1200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РАСХОДЫ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(по</a:t>
                      </a:r>
                      <a:r>
                        <a:rPr lang="ru-RU" sz="1200" spc="-6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разделам,</a:t>
                      </a:r>
                    </a:p>
                    <a:p>
                      <a:pPr marL="4763" marR="179070" indent="0" algn="l">
                        <a:lnSpc>
                          <a:spcPct val="100000"/>
                        </a:lnSpc>
                        <a:tabLst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подразделам</a:t>
                      </a:r>
                      <a:r>
                        <a:rPr lang="ru-RU" sz="1200" spc="-7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расходов  бюджета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4410" marR="10441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 год уточнение бюджета №1              (</a:t>
                      </a:r>
                      <a:r>
                        <a:rPr lang="ru-RU" sz="10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№ 419/60              от 17.03.2021)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 год уточнение бюджета №2         (</a:t>
                      </a:r>
                      <a:r>
                        <a:rPr lang="ru-RU" sz="10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№ 436/64                 от 23.06.2021)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Отклонения уточнения №2</a:t>
                      </a:r>
                      <a:r>
                        <a:rPr lang="ru-RU" sz="10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бюджета 2021 года   от уточнения №1</a:t>
                      </a:r>
                    </a:p>
                  </a:txBody>
                  <a:tcPr marL="104410" marR="104410" vert="vert27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2022 </a:t>
                      </a:r>
                      <a:r>
                        <a:rPr lang="ru-RU" sz="1000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r>
                        <a:rPr lang="ru-RU" sz="1000" spc="-5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  (РСД  № 395/56            от 02.12.2020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4410" marR="104410" vert="vert27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2023</a:t>
                      </a:r>
                      <a:r>
                        <a:rPr lang="ru-RU" sz="10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 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  (РСД  № 395/56         от 02.12.2020)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4410" marR="104410" vert="vert27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119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Другие вопросы в области здравоохранения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777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7884790" y="692696"/>
            <a:ext cx="1712988" cy="1428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</a:p>
        </p:txBody>
      </p:sp>
      <p:sp>
        <p:nvSpPr>
          <p:cNvPr id="17" name="Номер слайда 16"/>
          <p:cNvSpPr>
            <a:spLocks noGrp="1"/>
          </p:cNvSpPr>
          <p:nvPr>
            <p:ph type="sldNum" sz="quarter" idx="12"/>
          </p:nvPr>
        </p:nvSpPr>
        <p:spPr>
          <a:xfrm>
            <a:off x="8004757" y="6577882"/>
            <a:ext cx="2436231" cy="280119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pic>
        <p:nvPicPr>
          <p:cNvPr id="13" name="Рисунок 12" descr="2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" y="0"/>
            <a:ext cx="1044030" cy="1052736"/>
          </a:xfrm>
          <a:prstGeom prst="rect">
            <a:avLst/>
          </a:prstGeom>
          <a:ln>
            <a:noFill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77642" y="-144463"/>
            <a:ext cx="348033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51658" y="7938"/>
            <a:ext cx="34803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3" name="AutoShape 8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699691" y="312738"/>
            <a:ext cx="34803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692102" y="312738"/>
            <a:ext cx="5616624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175" algn="ctr">
              <a:lnSpc>
                <a:spcPct val="100000"/>
              </a:lnSpc>
            </a:pPr>
            <a:r>
              <a:rPr lang="ru-RU" sz="2500" b="1" dirty="0">
                <a:solidFill>
                  <a:srgbClr val="051C2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Социальная</a:t>
            </a:r>
            <a:r>
              <a:rPr lang="ru-RU" sz="2500" b="1" spc="-65" dirty="0">
                <a:solidFill>
                  <a:srgbClr val="051C2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b="1" spc="-5" dirty="0">
                <a:solidFill>
                  <a:srgbClr val="051C2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политика</a:t>
            </a:r>
            <a:endParaRPr lang="ru-RU" sz="2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971402"/>
              </p:ext>
            </p:extLst>
          </p:nvPr>
        </p:nvGraphicFramePr>
        <p:xfrm>
          <a:off x="177642" y="1357537"/>
          <a:ext cx="9651364" cy="2384356"/>
        </p:xfrm>
        <a:graphic>
          <a:graphicData uri="http://schemas.openxmlformats.org/drawingml/2006/table">
            <a:tbl>
              <a:tblPr firstRow="1" lastRow="1" bandRow="1">
                <a:tableStyleId>{D113A9D2-9D6B-4929-AA2D-F23B5EE8CBE7}</a:tableStyleId>
              </a:tblPr>
              <a:tblGrid>
                <a:gridCol w="38187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06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601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01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702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0019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126520">
                <a:tc>
                  <a:txBody>
                    <a:bodyPr/>
                    <a:lstStyle/>
                    <a:p>
                      <a:pPr algn="l">
                        <a:lnSpc>
                          <a:spcPts val="915"/>
                        </a:lnSpc>
                      </a:pPr>
                      <a:r>
                        <a:rPr lang="ru-RU" sz="1200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РАСХОДЫ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(по</a:t>
                      </a:r>
                      <a:r>
                        <a:rPr lang="ru-RU" sz="1200" spc="-6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разделам,</a:t>
                      </a:r>
                    </a:p>
                    <a:p>
                      <a:pPr marL="4763" marR="179070" indent="0" algn="l">
                        <a:lnSpc>
                          <a:spcPct val="100000"/>
                        </a:lnSpc>
                        <a:tabLst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подразделам</a:t>
                      </a:r>
                      <a:r>
                        <a:rPr lang="ru-RU" sz="1200" spc="-7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расходов  бюджета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4410" marR="10441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 год уточнение бюджета №1              (</a:t>
                      </a:r>
                      <a:r>
                        <a:rPr lang="ru-RU" sz="10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№ 419/60              от 17.03.2021)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 год уточнение бюджета №2  (</a:t>
                      </a:r>
                      <a:r>
                        <a:rPr lang="ru-RU" sz="10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№ 436/64                 от 23.06.2021)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Отклонения уточнения №2</a:t>
                      </a:r>
                      <a:r>
                        <a:rPr lang="ru-RU" sz="10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бюджета 2021 года от уточнения №1</a:t>
                      </a:r>
                    </a:p>
                  </a:txBody>
                  <a:tcPr marL="104410" marR="104410" vert="vert27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2022 </a:t>
                      </a:r>
                      <a:r>
                        <a:rPr lang="ru-RU" sz="1000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r>
                        <a:rPr lang="ru-RU" sz="1000" spc="-5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  (РСД  № 395/56            от 02.12.2020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4410" marR="104410" vert="vert27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2023</a:t>
                      </a:r>
                      <a:r>
                        <a:rPr lang="ru-RU" sz="10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 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  (РСД  № 395/56    от 02.12.2020)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4410" marR="104410" vert="vert27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18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Пенсионное обеспечение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27,4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27,4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27,1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27,1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7568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Социальное обеспечение населения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135,9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135,7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-0,2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140,7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145,8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184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Охрана семьи и детства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251,4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264,4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13,0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206,5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259,5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6578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414,7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427,5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12,8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374,3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432,4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7884790" y="692696"/>
            <a:ext cx="1712988" cy="1428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</a:p>
        </p:txBody>
      </p:sp>
      <p:sp>
        <p:nvSpPr>
          <p:cNvPr id="17" name="Номер слайда 16"/>
          <p:cNvSpPr>
            <a:spLocks noGrp="1"/>
          </p:cNvSpPr>
          <p:nvPr>
            <p:ph type="sldNum" sz="quarter" idx="12"/>
          </p:nvPr>
        </p:nvSpPr>
        <p:spPr>
          <a:xfrm>
            <a:off x="8004757" y="6577882"/>
            <a:ext cx="2436231" cy="280119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2475209"/>
              </p:ext>
            </p:extLst>
          </p:nvPr>
        </p:nvGraphicFramePr>
        <p:xfrm>
          <a:off x="179934" y="4247626"/>
          <a:ext cx="10081121" cy="2372486"/>
        </p:xfrm>
        <a:graphic>
          <a:graphicData uri="http://schemas.openxmlformats.org/drawingml/2006/table">
            <a:tbl>
              <a:tblPr firstRow="1" lastRow="1" bandRow="1">
                <a:tableStyleId>{D113A9D2-9D6B-4929-AA2D-F23B5EE8CBE7}</a:tableStyleId>
              </a:tblPr>
              <a:tblGrid>
                <a:gridCol w="42466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08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52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70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9081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5056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020393">
                <a:tc>
                  <a:txBody>
                    <a:bodyPr/>
                    <a:lstStyle/>
                    <a:p>
                      <a:pPr algn="l">
                        <a:lnSpc>
                          <a:spcPts val="915"/>
                        </a:lnSpc>
                      </a:pPr>
                      <a:r>
                        <a:rPr lang="ru-RU" sz="1200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РАСХОДЫ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(по</a:t>
                      </a:r>
                      <a:r>
                        <a:rPr lang="ru-RU" sz="1200" spc="-6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разделам,</a:t>
                      </a:r>
                    </a:p>
                    <a:p>
                      <a:pPr marL="4763" marR="179070" indent="0" algn="l">
                        <a:lnSpc>
                          <a:spcPct val="100000"/>
                        </a:lnSpc>
                        <a:tabLst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подразделам</a:t>
                      </a:r>
                      <a:r>
                        <a:rPr lang="ru-RU" sz="1200" spc="-7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расходов  бюджета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4410" marR="10441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 год уточнение бюджета №1              (</a:t>
                      </a:r>
                      <a:r>
                        <a:rPr lang="ru-RU" sz="10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№ 419/60              от 17.03.2021)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 год уточнение бюджета №2  (</a:t>
                      </a:r>
                      <a:r>
                        <a:rPr lang="ru-RU" sz="10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№ 436/64                 от 23.06.2021)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Отклонения уточнения №2</a:t>
                      </a:r>
                      <a:r>
                        <a:rPr lang="ru-RU" sz="10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бюджета 2021 года от уточнения №1</a:t>
                      </a:r>
                    </a:p>
                  </a:txBody>
                  <a:tcPr marL="104410" marR="104410" vert="vert27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2022 </a:t>
                      </a:r>
                      <a:r>
                        <a:rPr lang="ru-RU" sz="1000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r>
                        <a:rPr lang="ru-RU" sz="1000" spc="-5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  (РСД  № 395/56            от 02.12.2020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4410" marR="104410" vert="vert27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2023</a:t>
                      </a:r>
                      <a:r>
                        <a:rPr lang="ru-RU" sz="10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 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  (РСД  № 395/56 от 02.12.2020)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4410" marR="104410" vert="vert27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15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159,4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210,2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50,8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144,2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144,2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961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Массовый спорт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170,2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174,1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3,9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166,6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166,6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16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Другие вопросы в области физической культуры и спорта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15,7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15,7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15,4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15,4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9157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345,3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400,0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54,7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326,2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326,2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3" name="Рисунок 12" descr="2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" y="0"/>
            <a:ext cx="1044030" cy="1052736"/>
          </a:xfrm>
          <a:prstGeom prst="rect">
            <a:avLst/>
          </a:prstGeom>
          <a:ln>
            <a:noFill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9A21F30-3EE6-4C1B-9353-34C7C892279B}"/>
              </a:ext>
            </a:extLst>
          </p:cNvPr>
          <p:cNvSpPr/>
          <p:nvPr/>
        </p:nvSpPr>
        <p:spPr>
          <a:xfrm>
            <a:off x="4068366" y="3789530"/>
            <a:ext cx="36724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75" algn="ctr">
              <a:lnSpc>
                <a:spcPct val="100000"/>
              </a:lnSpc>
            </a:pPr>
            <a:r>
              <a:rPr lang="ru-RU" b="1" dirty="0">
                <a:solidFill>
                  <a:srgbClr val="051C2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Физическая культура и спорт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77782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77642" y="-144463"/>
            <a:ext cx="348033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51658" y="7938"/>
            <a:ext cx="34803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525675" y="160338"/>
            <a:ext cx="34803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3" name="AutoShape 8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699691" y="312738"/>
            <a:ext cx="34803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602742" y="116632"/>
            <a:ext cx="7667654" cy="532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R="5080" indent="11113" algn="ctr">
              <a:lnSpc>
                <a:spcPct val="100600"/>
              </a:lnSpc>
            </a:pPr>
            <a:r>
              <a:rPr lang="ru-RU" sz="3000" b="1" dirty="0">
                <a:solidFill>
                  <a:srgbClr val="051C2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Обслуживание </a:t>
            </a:r>
            <a:r>
              <a:rPr lang="ru-RU" sz="3000" b="1" spc="-5" dirty="0">
                <a:solidFill>
                  <a:srgbClr val="051C2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муниципального</a:t>
            </a:r>
            <a:r>
              <a:rPr lang="ru-RU" sz="3000" b="1" spc="-70" dirty="0">
                <a:solidFill>
                  <a:srgbClr val="051C2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spc="-5" dirty="0">
                <a:solidFill>
                  <a:srgbClr val="051C2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долга</a:t>
            </a:r>
            <a:endParaRPr lang="ru-RU" sz="3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7380332"/>
              </p:ext>
            </p:extLst>
          </p:nvPr>
        </p:nvGraphicFramePr>
        <p:xfrm>
          <a:off x="179934" y="1268760"/>
          <a:ext cx="10081120" cy="2303433"/>
        </p:xfrm>
        <a:graphic>
          <a:graphicData uri="http://schemas.openxmlformats.org/drawingml/2006/table">
            <a:tbl>
              <a:tblPr firstRow="1" lastRow="1" bandRow="1">
                <a:tableStyleId>{327F97BB-C833-4FB7-BDE5-3F7075034690}</a:tableStyleId>
              </a:tblPr>
              <a:tblGrid>
                <a:gridCol w="48023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2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26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32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114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5056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484604">
                <a:tc>
                  <a:txBody>
                    <a:bodyPr/>
                    <a:lstStyle/>
                    <a:p>
                      <a:pPr algn="l">
                        <a:lnSpc>
                          <a:spcPts val="915"/>
                        </a:lnSpc>
                      </a:pPr>
                      <a:r>
                        <a:rPr lang="ru-RU" sz="1200" spc="-5" dirty="0">
                          <a:solidFill>
                            <a:schemeClr val="tx1"/>
                          </a:solidFill>
                        </a:rPr>
                        <a:t>РАСХОДЫ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(по</a:t>
                      </a:r>
                      <a:r>
                        <a:rPr lang="ru-RU" sz="1200" spc="-65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разделам,</a:t>
                      </a:r>
                    </a:p>
                    <a:p>
                      <a:pPr marL="4763" marR="179070" indent="0" algn="l">
                        <a:lnSpc>
                          <a:spcPct val="100000"/>
                        </a:lnSpc>
                        <a:tabLst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подразделам</a:t>
                      </a:r>
                      <a:r>
                        <a:rPr lang="ru-RU" sz="1200" spc="-7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spc="-5" dirty="0">
                          <a:solidFill>
                            <a:schemeClr val="tx1"/>
                          </a:solidFill>
                        </a:rPr>
                        <a:t>расходов  бюджета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  <a:p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4410" marR="10441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 год уточнение бюджета №1              (</a:t>
                      </a:r>
                      <a:r>
                        <a:rPr lang="ru-RU" sz="10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№ 419/60                от 17.03.2021)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 год уточнение бюджета №2             (</a:t>
                      </a:r>
                      <a:r>
                        <a:rPr lang="ru-RU" sz="10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№ 436/64                       от 23.06.2021)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Отклонения уточнения №2</a:t>
                      </a:r>
                      <a:r>
                        <a:rPr lang="ru-RU" sz="10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бюджета 2021 года от уточнения №1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4410" marR="104410" vert="vert27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2022 </a:t>
                      </a:r>
                      <a:r>
                        <a:rPr lang="ru-RU" sz="1000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r>
                        <a:rPr lang="ru-RU" sz="1000" spc="-5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  (РСД  № 395/56              от 02.12.2020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4410" marR="104410" vert="vert27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2023</a:t>
                      </a:r>
                      <a:r>
                        <a:rPr lang="ru-RU" sz="10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 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  (РСД  № 395/56               от 02.12.2020)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4410" marR="104410" vert="vert27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559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</a:rPr>
                        <a:t>Обслуживание</a:t>
                      </a:r>
                      <a:r>
                        <a:rPr lang="ru-RU" sz="1200" u="none" strike="noStrike" baseline="0" dirty="0">
                          <a:solidFill>
                            <a:schemeClr val="tx1"/>
                          </a:solidFill>
                        </a:rPr>
                        <a:t> муниципального долга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</a:rPr>
                        <a:t>20,0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</a:rPr>
                        <a:t>20,0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32,0</a:t>
                      </a:r>
                    </a:p>
                  </a:txBody>
                  <a:tcPr marL="10876" marR="10876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8,0</a:t>
                      </a:r>
                    </a:p>
                  </a:txBody>
                  <a:tcPr marL="10876" marR="10876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323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</a:rPr>
                        <a:t>Итого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</a:rPr>
                        <a:t>20,0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</a:rPr>
                        <a:t>20,0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</a:rPr>
                        <a:t>0,0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32,0</a:t>
                      </a:r>
                    </a:p>
                  </a:txBody>
                  <a:tcPr marL="10876" marR="10876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8,0</a:t>
                      </a:r>
                    </a:p>
                  </a:txBody>
                  <a:tcPr marL="10876" marR="10876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8460854" y="908720"/>
            <a:ext cx="1712988" cy="1428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</a:p>
        </p:txBody>
      </p:sp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val="1484642616"/>
              </p:ext>
            </p:extLst>
          </p:nvPr>
        </p:nvGraphicFramePr>
        <p:xfrm>
          <a:off x="148091" y="2776644"/>
          <a:ext cx="7667618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3" name="Рисунок 22" descr="c0c871a7a02b8b39d31efc2c46bc6e8f.jpg"/>
          <p:cNvPicPr>
            <a:picLocks noChangeAspect="1"/>
          </p:cNvPicPr>
          <p:nvPr/>
        </p:nvPicPr>
        <p:blipFill>
          <a:blip r:embed="rId7" cstate="print">
            <a:lum contrast="-10000"/>
          </a:blip>
          <a:srcRect r="7736" b="8899"/>
          <a:stretch>
            <a:fillRect/>
          </a:stretch>
        </p:blipFill>
        <p:spPr>
          <a:xfrm>
            <a:off x="7667618" y="3929066"/>
            <a:ext cx="2521428" cy="266828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pic>
        <p:nvPicPr>
          <p:cNvPr id="17" name="Рисунок 16" descr="2.gif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0" y="0"/>
            <a:ext cx="1191951" cy="1052736"/>
          </a:xfrm>
          <a:prstGeom prst="rect">
            <a:avLst/>
          </a:prstGeom>
          <a:ln>
            <a:noFill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77642" y="-144463"/>
            <a:ext cx="348033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51658" y="7938"/>
            <a:ext cx="34803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525675" y="160338"/>
            <a:ext cx="34803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3" name="AutoShape 8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699691" y="312738"/>
            <a:ext cx="34803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04070" y="188640"/>
            <a:ext cx="7667654" cy="532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R="5080" indent="11113" algn="ctr">
              <a:lnSpc>
                <a:spcPct val="100600"/>
              </a:lnSpc>
            </a:pPr>
            <a:r>
              <a:rPr lang="ru-RU" sz="3000" b="1" dirty="0">
                <a:solidFill>
                  <a:srgbClr val="051C2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Сведения об объеме муниц</a:t>
            </a:r>
            <a:r>
              <a:rPr lang="ru-RU" sz="3000" b="1" spc="-5" dirty="0">
                <a:solidFill>
                  <a:srgbClr val="051C2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ипального</a:t>
            </a:r>
            <a:r>
              <a:rPr lang="ru-RU" sz="3000" b="1" spc="-70" dirty="0">
                <a:solidFill>
                  <a:srgbClr val="051C2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spc="-5" dirty="0">
                <a:solidFill>
                  <a:srgbClr val="051C2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долга</a:t>
            </a:r>
            <a:endParaRPr lang="ru-RU" sz="3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8422770"/>
              </p:ext>
            </p:extLst>
          </p:nvPr>
        </p:nvGraphicFramePr>
        <p:xfrm>
          <a:off x="211775" y="1222642"/>
          <a:ext cx="9833255" cy="4830678"/>
        </p:xfrm>
        <a:graphic>
          <a:graphicData uri="http://schemas.openxmlformats.org/drawingml/2006/table">
            <a:tbl>
              <a:tblPr firstRow="1" lastRow="1" bandRow="1">
                <a:tableStyleId>{3B4B98B0-60AC-42C2-AFA5-B58CD77FA1E5}</a:tableStyleId>
              </a:tblPr>
              <a:tblGrid>
                <a:gridCol w="6162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324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1517908694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3522450699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3701024361"/>
                    </a:ext>
                  </a:extLst>
                </a:gridCol>
              </a:tblGrid>
              <a:tr h="1126238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№ </a:t>
                      </a:r>
                      <a:r>
                        <a:rPr lang="ru-RU" sz="1200" dirty="0" err="1"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200" dirty="0" err="1"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4410" marR="10441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Наименование показателя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4410" marR="10441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По состоянию на 01.01.2021 (план) 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4410" marR="10441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104410" marR="10441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По состоянию на 01.0</a:t>
                      </a:r>
                      <a:r>
                        <a:rPr lang="en-US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.2021 (факт)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Отклонение     к 01.01.2021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254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Муниципальный долг - всего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350,0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350,0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254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1.1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Кредиты коммерческих банков и иных кредитных организаций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57,1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57,1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03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1.2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Бюджетные кредиты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254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1.3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Государственные ценные бумаги, осуществляемые путем выпуска ценных бумаг (в валюте Российской Федерации)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254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1.4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Государственные гарантии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150,0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42,9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150,0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42,9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03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Расходы на обслуживание муниципального долга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20,0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Х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Х</a:t>
                      </a:r>
                      <a:endParaRPr kumimoji="0" lang="ru-RU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20,0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Х</a:t>
                      </a:r>
                      <a:endParaRPr kumimoji="0" lang="ru-RU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254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Налоговые и неналоговые доходы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4 967,5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Х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1 899,1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Х</a:t>
                      </a:r>
                      <a:endParaRPr kumimoji="0" lang="ru-RU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3 068,4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Х</a:t>
                      </a:r>
                      <a:endParaRPr kumimoji="0" lang="ru-RU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5166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Уровень муниципального долга к налоговым и неналоговым доходам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7,05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Х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Х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Х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8460854" y="980728"/>
            <a:ext cx="1712988" cy="1428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</a:p>
        </p:txBody>
      </p:sp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val="1409010106"/>
              </p:ext>
            </p:extLst>
          </p:nvPr>
        </p:nvGraphicFramePr>
        <p:xfrm>
          <a:off x="148091" y="6143644"/>
          <a:ext cx="5235545" cy="697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pic>
        <p:nvPicPr>
          <p:cNvPr id="17" name="Рисунок 16" descr="2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191951" cy="1052736"/>
          </a:xfrm>
          <a:prstGeom prst="rect">
            <a:avLst/>
          </a:prstGeom>
          <a:ln>
            <a:noFill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77642" y="-144463"/>
            <a:ext cx="348033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51658" y="7938"/>
            <a:ext cx="34803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525675" y="160338"/>
            <a:ext cx="34803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3" name="AutoShape 8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699691" y="312738"/>
            <a:ext cx="34803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332062" y="116632"/>
            <a:ext cx="8730408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99060" algn="ctr">
              <a:lnSpc>
                <a:spcPct val="100000"/>
              </a:lnSpc>
            </a:pPr>
            <a:r>
              <a:rPr lang="ru-RU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Аналитические данные о расходах бюджета муниципального образования городской округ Люберцы по разделам и подразделам классификации  расходов бюджетов за отчетный период текущего финансового года  в сравнении с соответствующим периодом прошлого года</a:t>
            </a:r>
          </a:p>
        </p:txBody>
      </p:sp>
      <p:graphicFrame>
        <p:nvGraphicFramePr>
          <p:cNvPr id="13" name="object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6662837"/>
              </p:ext>
            </p:extLst>
          </p:nvPr>
        </p:nvGraphicFramePr>
        <p:xfrm>
          <a:off x="163286" y="1539812"/>
          <a:ext cx="10081120" cy="46975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6412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346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26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66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439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6532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8662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2157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Код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 разделов, подразделов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Утвержденные бюджетные назначения на </a:t>
                      </a:r>
                      <a:r>
                        <a:rPr lang="ru-RU" sz="105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2021 год*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Фактически исполнено по состоянию на </a:t>
                      </a:r>
                      <a:r>
                        <a:rPr lang="ru-RU" sz="105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01.0</a:t>
                      </a:r>
                      <a:r>
                        <a:rPr lang="en-US" sz="105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  <a:r>
                        <a:rPr lang="ru-RU" sz="105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.2021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% исполнения утвержденных бюджетных назначений на  </a:t>
                      </a:r>
                      <a:r>
                        <a:rPr lang="ru-RU" sz="105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2021 год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Фактически исполнено по состоянию на </a:t>
                      </a:r>
                      <a:r>
                        <a:rPr lang="ru-RU" sz="105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01.0</a:t>
                      </a:r>
                      <a:r>
                        <a:rPr lang="en-US" sz="105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  <a:r>
                        <a:rPr lang="ru-RU" sz="105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.2020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Темп роста к соответствующему периоду </a:t>
                      </a:r>
                      <a:r>
                        <a:rPr lang="ru-RU" sz="105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2020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года, %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70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РАСХОДЫ БЮДЖЕТА - ВСЕГО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12 267,7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3 345,4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3 416,9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97,9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526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0100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effectLst/>
                          <a:latin typeface="Times New Roman" panose="02020603050405020304" pitchFamily="18" charset="0"/>
                        </a:rPr>
                        <a:t>1 619,7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409,0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103,2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60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0102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Функционирование высшего должностного лица субъекта Российской Федерации и муниципального образования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574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0103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131,9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36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0104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effectLst/>
                          <a:latin typeface="Times New Roman" panose="02020603050405020304" pitchFamily="18" charset="0"/>
                        </a:rPr>
                        <a:t>447,9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144,9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142,4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101,8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05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0106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66,8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104,3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101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0111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Резервные фонды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74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0113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Другие общегосударственные вопросы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1 057,9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245,2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237,9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103,1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74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0200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503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0204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Мобилизационная  подготовка экономики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99242117"/>
                  </a:ext>
                </a:extLst>
              </a:tr>
            </a:tbl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7749189" y="1142984"/>
            <a:ext cx="2528694" cy="2143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004757" y="6525344"/>
            <a:ext cx="2436231" cy="332656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pic>
        <p:nvPicPr>
          <p:cNvPr id="17" name="Рисунок 16" descr="2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191951" cy="1052736"/>
          </a:xfrm>
          <a:prstGeom prst="rect">
            <a:avLst/>
          </a:prstGeom>
          <a:ln>
            <a:noFill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77642" y="-144463"/>
            <a:ext cx="348033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51658" y="7938"/>
            <a:ext cx="34803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525675" y="160338"/>
            <a:ext cx="34803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3" name="AutoShape 8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699691" y="312738"/>
            <a:ext cx="34803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3" name="object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4143301"/>
              </p:ext>
            </p:extLst>
          </p:nvPr>
        </p:nvGraphicFramePr>
        <p:xfrm>
          <a:off x="179933" y="1343038"/>
          <a:ext cx="10081120" cy="518230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6300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93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51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75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4510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663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8755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25419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Код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 разделов, подразделов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Утвержденные бюджетные назначения на </a:t>
                      </a:r>
                      <a:r>
                        <a:rPr lang="ru-RU" sz="105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2021 год*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Фактически исполнено по состоянию на </a:t>
                      </a:r>
                      <a:r>
                        <a:rPr lang="ru-RU" sz="105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01.0</a:t>
                      </a:r>
                      <a:r>
                        <a:rPr lang="en-US" sz="105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  <a:r>
                        <a:rPr lang="ru-RU" sz="105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.2021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% исполнения утвержденных бюджетных назначений на  </a:t>
                      </a:r>
                      <a:r>
                        <a:rPr lang="ru-RU" sz="105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2021 год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Фактически исполнено по состоянию на </a:t>
                      </a:r>
                      <a:r>
                        <a:rPr lang="ru-RU" sz="105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01.0</a:t>
                      </a:r>
                      <a:r>
                        <a:rPr lang="en-US" sz="105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  <a:r>
                        <a:rPr lang="ru-RU" sz="105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.2020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Темп роста к соответствующему периоду </a:t>
                      </a:r>
                      <a:r>
                        <a:rPr lang="ru-RU" sz="105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2020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года, %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323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0300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145,1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119,7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80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03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Защита населения и территории от чрезвычайных ситуаций природного и техногенного характера, пожарная безопасность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116,7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80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0314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Другие вопросы в области национальной безопасности и правоохранительной деятельности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137,4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119,8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968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0400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708,0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141,3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168,8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83,7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968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0406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Водное хозяйство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64305499"/>
                  </a:ext>
                </a:extLst>
              </a:tr>
              <a:tr h="22968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0408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Транспорт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968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0409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Дорожное хозяйство (дорожные фонды)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652,8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140,8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166,1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84,8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968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0410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Связь и информатика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968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0412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Другие вопросы в области национальной экономики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651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0500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Жилищно-коммунальное хозяйство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857,9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151,4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135,0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112,1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968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0501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Жилищное хозяйство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682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0502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Коммунальное хозяйство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76,9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2 200,0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968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0503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Благоустройство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559,6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77,9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66,6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117,0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480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0504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Прикладные научные исследования в области жилищно-коммунального хозяйства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76293095"/>
                  </a:ext>
                </a:extLst>
              </a:tr>
            </a:tbl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7667618" y="836712"/>
            <a:ext cx="2528694" cy="5205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004757" y="6525344"/>
            <a:ext cx="2436231" cy="332656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pic>
        <p:nvPicPr>
          <p:cNvPr id="17" name="Рисунок 16" descr="2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191951" cy="1052736"/>
          </a:xfrm>
          <a:prstGeom prst="rect">
            <a:avLst/>
          </a:prstGeom>
          <a:ln>
            <a:noFill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</p:pic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332062" y="116632"/>
            <a:ext cx="8730408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99060" algn="ctr">
              <a:lnSpc>
                <a:spcPct val="100000"/>
              </a:lnSpc>
            </a:pPr>
            <a:r>
              <a:rPr lang="ru-RU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Аналитические данные о расходах бюджета муниципального образования городской округ Люберцы по разделам и подразделам классификации  расходов бюджетов за отчетный период текущего финансового года  в сравнении с соответствующим периодом прошлого года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77642" y="-144463"/>
            <a:ext cx="348033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51658" y="7938"/>
            <a:ext cx="34803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525675" y="160338"/>
            <a:ext cx="34803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3" name="AutoShape 8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699691" y="312738"/>
            <a:ext cx="34803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3" name="object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9732278"/>
              </p:ext>
            </p:extLst>
          </p:nvPr>
        </p:nvGraphicFramePr>
        <p:xfrm>
          <a:off x="107927" y="1474794"/>
          <a:ext cx="10153127" cy="4685821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6370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759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55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63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555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7593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5670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2567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Код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 разделов, подразделов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Утвержденные бюджетные назначения на </a:t>
                      </a:r>
                      <a:r>
                        <a:rPr lang="ru-RU" sz="105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2021 год*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Фактически исполнено по состоянию на </a:t>
                      </a:r>
                      <a:r>
                        <a:rPr lang="ru-RU" sz="105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01.0</a:t>
                      </a:r>
                      <a:r>
                        <a:rPr lang="en-US" sz="105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  <a:r>
                        <a:rPr lang="ru-RU" sz="105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.2021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% исполнения утвержденных бюджетных назначений на  </a:t>
                      </a:r>
                      <a:r>
                        <a:rPr lang="ru-RU" sz="105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2021 год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Фактически исполнено по состоянию на </a:t>
                      </a:r>
                      <a:r>
                        <a:rPr lang="ru-RU" sz="105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01.0</a:t>
                      </a:r>
                      <a:r>
                        <a:rPr lang="en-US" sz="105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  <a:r>
                        <a:rPr lang="ru-RU" sz="105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.2020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Темп роста к соответствующему периоду </a:t>
                      </a:r>
                      <a:r>
                        <a:rPr lang="ru-RU" sz="105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2020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года, %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303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0505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Другие вопросы в области жилищно-коммунального хозяйства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216,5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71,3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66,5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107,2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8399670"/>
                  </a:ext>
                </a:extLst>
              </a:tr>
              <a:tr h="3414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0600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Охрана окружающей среды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0603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Охрана объектов растительного и животного мира и среды их обитания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355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0700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7 716,6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2 285,8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2 320,3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98,5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345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0701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Дошкольное образование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2 757,3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893,2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858,0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104,1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77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0702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Общее образование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4 337,4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1 213,2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1 318,3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93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0703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Дополнительное образование детей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522,9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164,7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131,1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125,6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82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0705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Профессиональная подготовка, переподготовка и повышение квалификации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060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0707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Молодежная политика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48,0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166,7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11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0709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Другие вопросы в области образования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107,1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7667618" y="1142984"/>
            <a:ext cx="2528694" cy="2143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004757" y="6525344"/>
            <a:ext cx="2436231" cy="332656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pic>
        <p:nvPicPr>
          <p:cNvPr id="17" name="Рисунок 16" descr="2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191951" cy="1052736"/>
          </a:xfrm>
          <a:prstGeom prst="rect">
            <a:avLst/>
          </a:prstGeom>
          <a:ln>
            <a:noFill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</p:pic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332062" y="116632"/>
            <a:ext cx="8730408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99060" algn="ctr">
              <a:lnSpc>
                <a:spcPct val="100000"/>
              </a:lnSpc>
            </a:pPr>
            <a:r>
              <a:rPr lang="ru-RU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Аналитические данные о расходах бюджета муниципального образования городской округ Люберцы по разделам и подразделам классификации  расходов бюджетов за отчетный период текущего финансового года  в сравнении с соответствующим периодом прошлого года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77642" y="-144463"/>
            <a:ext cx="348033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51658" y="7938"/>
            <a:ext cx="34803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525675" y="160338"/>
            <a:ext cx="34803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3" name="AutoShape 8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699691" y="312738"/>
            <a:ext cx="34803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3" name="object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4869182"/>
              </p:ext>
            </p:extLst>
          </p:nvPr>
        </p:nvGraphicFramePr>
        <p:xfrm>
          <a:off x="143930" y="1404298"/>
          <a:ext cx="10153128" cy="4688998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6345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971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4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18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5185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7253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3114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86409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Код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Наименование разделов, подразделов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Утвержденные бюджетные назначения на </a:t>
                      </a:r>
                      <a:r>
                        <a:rPr lang="ru-RU" sz="105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2021 год*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Фактически исполнено по состоянию на </a:t>
                      </a:r>
                      <a:r>
                        <a:rPr lang="ru-RU" sz="105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01.0</a:t>
                      </a:r>
                      <a:r>
                        <a:rPr lang="en-US" sz="105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  <a:r>
                        <a:rPr lang="ru-RU" sz="105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.2021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% исполнения утвержденных бюджетных назначений на  </a:t>
                      </a:r>
                      <a:r>
                        <a:rPr lang="ru-RU" sz="105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2021 год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Фактически исполнено по состоянию на </a:t>
                      </a:r>
                      <a:r>
                        <a:rPr lang="ru-RU" sz="105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01.0</a:t>
                      </a:r>
                      <a:r>
                        <a:rPr lang="en-US" sz="105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  <a:r>
                        <a:rPr lang="ru-RU" sz="105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.2020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Темп роста к соответствующему периоду </a:t>
                      </a:r>
                      <a:r>
                        <a:rPr lang="ru-RU" sz="105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2020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года, %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87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0800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Культура, кинематография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381,7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112,4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114,8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97,9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4131400"/>
                  </a:ext>
                </a:extLst>
              </a:tr>
              <a:tr h="3087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latin typeface="Times New Roman"/>
                        </a:rPr>
                        <a:t>0801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374,9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110,6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113,5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97,4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57112156"/>
                  </a:ext>
                </a:extLst>
              </a:tr>
              <a:tr h="3087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latin typeface="Times New Roman"/>
                        </a:rPr>
                        <a:t>0804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Другие вопросы в области культуры, кинематографии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138,5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33834233"/>
                  </a:ext>
                </a:extLst>
              </a:tr>
              <a:tr h="3087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1000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effectLst/>
                          <a:latin typeface="Times New Roman" panose="02020603050405020304" pitchFamily="18" charset="0"/>
                        </a:rPr>
                        <a:t>427,7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effectLst/>
                          <a:latin typeface="Times New Roman" panose="02020603050405020304" pitchFamily="18" charset="0"/>
                        </a:rPr>
                        <a:t>86,8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132,3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65,6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1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latin typeface="Times New Roman"/>
                        </a:rPr>
                        <a:t>1001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Пенсионное обеспечение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effectLst/>
                          <a:latin typeface="Times New Roman" panose="02020603050405020304" pitchFamily="18" charset="0"/>
                        </a:rPr>
                        <a:t>27,4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effectLst/>
                          <a:latin typeface="Times New Roman" panose="02020603050405020304" pitchFamily="18" charset="0"/>
                        </a:rPr>
                        <a:t>8,4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98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latin typeface="Times New Roman"/>
                        </a:rPr>
                        <a:t>1003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Социальное обеспечение населения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135,9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52,5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38,6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126,2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948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latin typeface="Times New Roman"/>
                        </a:rPr>
                        <a:t>1004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Охрана семьи и детства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264,4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82,3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948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chemeClr val="tx1"/>
                          </a:solidFill>
                          <a:latin typeface="Times New Roman"/>
                        </a:rPr>
                        <a:t>1100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chemeClr val="tx1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385,4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110,6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107,8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102,6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83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latin typeface="Times New Roman"/>
                        </a:rPr>
                        <a:t>1101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latin typeface="Times New Roman"/>
                        </a:rPr>
                        <a:t>Физическая культура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199,5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48,6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103,5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948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latin typeface="Times New Roman"/>
                        </a:rPr>
                        <a:t>1102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latin typeface="Times New Roman"/>
                        </a:rPr>
                        <a:t>Массовый спорт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170,2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56,8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56,1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101,2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632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latin typeface="Times New Roman"/>
                        </a:rPr>
                        <a:t>1105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Другие вопросы в области физической культуры и спорта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112,9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81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1300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Обслуживание государственного (муниципального) долга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61050927"/>
                  </a:ext>
                </a:extLst>
              </a:tr>
              <a:tr h="2183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1301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Обслуживание государственного (муниципального) внутреннего долга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90904211"/>
                  </a:ext>
                </a:extLst>
              </a:tr>
            </a:tbl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7667618" y="1071546"/>
            <a:ext cx="2283982" cy="2857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004757" y="6525344"/>
            <a:ext cx="2436231" cy="332656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323950" y="6165304"/>
            <a:ext cx="5220494" cy="25391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* В соответствии с отчетом об исполнении бюджета</a:t>
            </a:r>
          </a:p>
        </p:txBody>
      </p:sp>
      <p:pic>
        <p:nvPicPr>
          <p:cNvPr id="18" name="Рисунок 17" descr="2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191951" cy="1052736"/>
          </a:xfrm>
          <a:prstGeom prst="rect">
            <a:avLst/>
          </a:prstGeom>
          <a:ln>
            <a:noFill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</p:pic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332062" y="116632"/>
            <a:ext cx="8730408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99060" algn="ctr">
              <a:lnSpc>
                <a:spcPct val="100000"/>
              </a:lnSpc>
            </a:pPr>
            <a:r>
              <a:rPr lang="ru-RU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Аналитические данные о расходах бюджета муниципального образования городской округ Люберцы по разделам и подразделам классификации  расходов бюджетов за отчетный период текущего финансового года  в сравнении с соответствующим периодом прошлого года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77642" y="-144463"/>
            <a:ext cx="348033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0" y="1484784"/>
            <a:ext cx="10440987" cy="3240360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Сведения об изменении расходов по муниципальным программам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  <p:pic>
        <p:nvPicPr>
          <p:cNvPr id="7" name="Рисунок 6" descr="2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1599603" cy="1700808"/>
          </a:xfrm>
          <a:prstGeom prst="rect">
            <a:avLst/>
          </a:prstGeom>
          <a:ln>
            <a:noFill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77642" y="-144463"/>
            <a:ext cx="348033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51658" y="7938"/>
            <a:ext cx="34803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525675" y="160338"/>
            <a:ext cx="34803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3" name="AutoShape 8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699691" y="312738"/>
            <a:ext cx="34803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188046" y="188640"/>
            <a:ext cx="8320221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2700" marR="5080" algn="ctr">
              <a:lnSpc>
                <a:spcPct val="100299"/>
              </a:lnSpc>
            </a:pPr>
            <a:r>
              <a:rPr lang="ru-RU" sz="3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Сведения об изменении расходов по муниципальным программам</a:t>
            </a:r>
            <a:endParaRPr lang="ru-RU" sz="3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126788"/>
              </p:ext>
            </p:extLst>
          </p:nvPr>
        </p:nvGraphicFramePr>
        <p:xfrm>
          <a:off x="179933" y="1357299"/>
          <a:ext cx="10009115" cy="5168044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49257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58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58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58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34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4234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409117">
                <a:tc>
                  <a:txBody>
                    <a:bodyPr/>
                    <a:lstStyle/>
                    <a:p>
                      <a:pPr marL="0" marR="89535" indent="336550" algn="ctr" defTabSz="914400" rtl="0" eaLnBrk="1" fontAlgn="ctr" latinLnBrk="0" hangingPunct="1">
                        <a:lnSpc>
                          <a:spcPct val="107800"/>
                        </a:lnSpc>
                        <a:spcBef>
                          <a:spcPts val="409"/>
                        </a:spcBef>
                      </a:pPr>
                      <a:r>
                        <a:rPr lang="ru-RU" sz="1200" u="none" strike="noStrike" kern="1200" dirty="0">
                          <a:latin typeface="Times New Roman" pitchFamily="18" charset="0"/>
                          <a:cs typeface="Times New Roman" pitchFamily="18" charset="0"/>
                        </a:rPr>
                        <a:t>Наименования  муниципальных программ</a:t>
                      </a:r>
                      <a:endParaRPr lang="ru-RU" sz="1200" b="1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 год уточнение бюджета №1              (</a:t>
                      </a:r>
                      <a:r>
                        <a:rPr lang="ru-RU" sz="10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№ 419/60              от 17.03.2021)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 год уточнение бюджета №2           (</a:t>
                      </a:r>
                      <a:r>
                        <a:rPr lang="ru-RU" sz="10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№ 436/64                 от 23.06.2021)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Отклонения уточнения №2</a:t>
                      </a:r>
                      <a:r>
                        <a:rPr lang="ru-RU" sz="10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бюджета 2021 года от уточнения №1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4410" marR="104410" vert="vert270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2022 </a:t>
                      </a:r>
                      <a:r>
                        <a:rPr lang="ru-RU" sz="10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r>
                        <a:rPr lang="ru-RU" sz="1000" b="1" spc="-5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  (РСД  № 395/56            от 02.12.2020</a:t>
                      </a:r>
                    </a:p>
                  </a:txBody>
                  <a:tcPr marL="104410" marR="104410" vert="vert270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2023</a:t>
                      </a:r>
                      <a:r>
                        <a:rPr lang="ru-RU" sz="10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  (РСД  № 395/56 от 02.12.2020)</a:t>
                      </a:r>
                    </a:p>
                  </a:txBody>
                  <a:tcPr marL="104410" marR="104410" vert="vert270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672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ts val="994"/>
                        </a:lnSpc>
                      </a:pPr>
                      <a:r>
                        <a:rPr lang="ru-RU" sz="1200" u="none" strike="noStrike" kern="1200" dirty="0">
                          <a:latin typeface="Times New Roman" pitchFamily="18" charset="0"/>
                          <a:cs typeface="Times New Roman" pitchFamily="18" charset="0"/>
                        </a:rPr>
                        <a:t>Муниципальные программы:</a:t>
                      </a:r>
                      <a:endParaRPr lang="ru-RU" sz="1200" b="1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2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2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2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2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2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74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«Культура»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662,7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677,3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606,5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610,1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574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«Образование»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6 745,4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6 792,8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47,4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6 889,9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6 753,0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8409122"/>
                  </a:ext>
                </a:extLst>
              </a:tr>
              <a:tr h="27574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Социальная поддержка населения»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216,5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216,5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218,3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7883717"/>
                  </a:ext>
                </a:extLst>
              </a:tr>
              <a:tr h="27574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«Спорт»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340,2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394,8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54,6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325,8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325,8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341730"/>
                  </a:ext>
                </a:extLst>
              </a:tr>
              <a:tr h="26420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«Развитие сельского хозяйства»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399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«Экология  и окружающая среда»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265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«Безопасность и обеспечение безопасности жизнедеятельности населения»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153,1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153,1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151,0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151,0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75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«Жилище»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142,7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155,6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97,7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150,7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470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«Развитие инженерной инфраструктуры и энергоэффективности»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67,5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79,8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127,1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547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«Предпринимательство»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470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«Управление имуществом и муниципальными финансами»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986,5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998,2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921,5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903,0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8366379" y="1145820"/>
            <a:ext cx="1712988" cy="1428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>
                <a:solidFill>
                  <a:schemeClr val="tx1"/>
                </a:solidFill>
                <a:latin typeface="Constantia" pitchFamily="18" charset="0"/>
              </a:rPr>
              <a:t>млн.рублей</a:t>
            </a:r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004757" y="6577882"/>
            <a:ext cx="2436231" cy="280119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pic>
        <p:nvPicPr>
          <p:cNvPr id="16" name="Рисунок 15" descr="2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1044030" cy="1052736"/>
          </a:xfrm>
          <a:prstGeom prst="rect">
            <a:avLst/>
          </a:prstGeom>
          <a:ln>
            <a:noFill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77642" y="-144463"/>
            <a:ext cx="348033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51658" y="7938"/>
            <a:ext cx="34803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525675" y="160338"/>
            <a:ext cx="34803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graphicFrame>
        <p:nvGraphicFramePr>
          <p:cNvPr id="11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9848680"/>
              </p:ext>
            </p:extLst>
          </p:nvPr>
        </p:nvGraphicFramePr>
        <p:xfrm>
          <a:off x="179935" y="1357298"/>
          <a:ext cx="10081119" cy="5168045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51199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26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2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908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732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123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292819">
                <a:tc>
                  <a:txBody>
                    <a:bodyPr/>
                    <a:lstStyle/>
                    <a:p>
                      <a:pPr marL="95250" marR="89535" indent="336550">
                        <a:lnSpc>
                          <a:spcPct val="107800"/>
                        </a:lnSpc>
                        <a:spcBef>
                          <a:spcPts val="409"/>
                        </a:spcBef>
                      </a:pPr>
                      <a:r>
                        <a:rPr lang="ru-RU" sz="1200" spc="-5" dirty="0">
                          <a:latin typeface="Times New Roman" pitchFamily="18" charset="0"/>
                          <a:cs typeface="Times New Roman" pitchFamily="18" charset="0"/>
                        </a:rPr>
                        <a:t>Наименования  муниципальных </a:t>
                      </a: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программ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 год уточнение бюджета №1              (</a:t>
                      </a:r>
                      <a:r>
                        <a:rPr lang="ru-RU" sz="10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№ 419/60              от 17.03.2021)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4410" marR="104410" vert="vert270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 год уточнение бюджета №2           (</a:t>
                      </a:r>
                      <a:r>
                        <a:rPr lang="ru-RU" sz="10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№ 436/64                 от 23.06.2021)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4410" marR="104410" vert="vert270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Отклонения уточнения №3</a:t>
                      </a:r>
                      <a:r>
                        <a:rPr lang="ru-RU" sz="1000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бюджета 2020 года от уточнения №2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4410" marR="104410" vert="vert270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2022 </a:t>
                      </a:r>
                      <a:r>
                        <a:rPr lang="ru-RU" sz="10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r>
                        <a:rPr lang="ru-RU" sz="1000" b="1" spc="-5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  (РСД  № 395/56            от 02.12.2020</a:t>
                      </a:r>
                    </a:p>
                  </a:txBody>
                  <a:tcPr marL="104410" marR="104410" vert="vert270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2023</a:t>
                      </a:r>
                      <a:r>
                        <a:rPr lang="ru-RU" sz="10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  (РСД  № 395/56       от 02.12.2020)</a:t>
                      </a:r>
                    </a:p>
                  </a:txBody>
                  <a:tcPr marL="104410" marR="104410" vert="vert270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929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«Развитие институтов гражданского общества, повышение эффективности местного самоуправления и реализации молодежной политики»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0839522"/>
                  </a:ext>
                </a:extLst>
              </a:tr>
              <a:tr h="47316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«Развитие и функционирование дорожно-транспортного комплекса»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549,9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564,2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465,2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462,1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9678300"/>
                  </a:ext>
                </a:extLst>
              </a:tr>
              <a:tr h="36933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«Цифровое муниципальное образование»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350,3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357,9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345,2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326,7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4547158"/>
                  </a:ext>
                </a:extLst>
              </a:tr>
              <a:tr h="37553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«Архитектура и градостроительство»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296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«Формирование современной комфортной городской среды»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843,0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885,0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738,4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693,0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122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«Строительство объектов социальной инфраструктуры»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651,8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707,2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55,4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222,8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2864">
                <a:tc>
                  <a:txBody>
                    <a:bodyPr/>
                    <a:lstStyle/>
                    <a:p>
                      <a:pPr marL="61594">
                        <a:lnSpc>
                          <a:spcPts val="1005"/>
                        </a:lnSpc>
                      </a:pPr>
                      <a:r>
                        <a:rPr sz="1200" b="1" spc="-5" dirty="0">
                          <a:latin typeface="Times New Roman" pitchFamily="18" charset="0"/>
                          <a:cs typeface="Times New Roman" pitchFamily="18" charset="0"/>
                        </a:rPr>
                        <a:t>Итого </a:t>
                      </a:r>
                      <a:r>
                        <a:rPr sz="1200" b="1" dirty="0" err="1">
                          <a:latin typeface="Times New Roman" pitchFamily="18" charset="0"/>
                          <a:cs typeface="Times New Roman" pitchFamily="18" charset="0"/>
                        </a:rPr>
                        <a:t>по</a:t>
                      </a:r>
                      <a:r>
                        <a:rPr sz="1200" b="1" spc="-15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spc="-5" dirty="0">
                          <a:latin typeface="Times New Roman" pitchFamily="18" charset="0"/>
                          <a:cs typeface="Times New Roman" pitchFamily="18" charset="0"/>
                        </a:rPr>
                        <a:t>муниципальным </a:t>
                      </a:r>
                      <a:r>
                        <a:rPr sz="1200" b="1" dirty="0" err="1">
                          <a:latin typeface="Times New Roman" pitchFamily="18" charset="0"/>
                          <a:cs typeface="Times New Roman" pitchFamily="18" charset="0"/>
                        </a:rPr>
                        <a:t>программам</a:t>
                      </a:r>
                      <a:r>
                        <a:rPr sz="1200" b="1" dirty="0">
                          <a:latin typeface="Times New Roman" pitchFamily="18" charset="0"/>
                          <a:cs typeface="Times New Roman" pitchFamily="18" charset="0"/>
                        </a:rPr>
                        <a:t>:</a:t>
                      </a:r>
                      <a:endParaRPr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5">
                            <a:lumMod val="90000"/>
                            <a:shade val="30000"/>
                            <a:satMod val="115000"/>
                          </a:schemeClr>
                        </a:gs>
                        <a:gs pos="50000">
                          <a:schemeClr val="accent5">
                            <a:lumMod val="90000"/>
                            <a:shade val="67500"/>
                            <a:satMod val="115000"/>
                          </a:schemeClr>
                        </a:gs>
                        <a:gs pos="100000">
                          <a:schemeClr val="accent5">
                            <a:lumMod val="90000"/>
                            <a:shade val="100000"/>
                            <a:satMod val="115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11 772,5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5">
                            <a:lumMod val="90000"/>
                            <a:shade val="30000"/>
                            <a:satMod val="115000"/>
                          </a:schemeClr>
                        </a:gs>
                        <a:gs pos="50000">
                          <a:schemeClr val="accent5">
                            <a:lumMod val="90000"/>
                            <a:shade val="67500"/>
                            <a:satMod val="115000"/>
                          </a:schemeClr>
                        </a:gs>
                        <a:gs pos="100000">
                          <a:schemeClr val="accent5">
                            <a:lumMod val="90000"/>
                            <a:shade val="100000"/>
                            <a:satMod val="115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12 050,9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5">
                            <a:lumMod val="90000"/>
                            <a:shade val="30000"/>
                            <a:satMod val="115000"/>
                          </a:schemeClr>
                        </a:gs>
                        <a:gs pos="50000">
                          <a:schemeClr val="accent5">
                            <a:lumMod val="90000"/>
                            <a:shade val="67500"/>
                            <a:satMod val="115000"/>
                          </a:schemeClr>
                        </a:gs>
                        <a:gs pos="100000">
                          <a:schemeClr val="accent5">
                            <a:lumMod val="90000"/>
                            <a:shade val="100000"/>
                            <a:satMod val="115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278,4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5">
                            <a:lumMod val="90000"/>
                            <a:shade val="30000"/>
                            <a:satMod val="115000"/>
                          </a:schemeClr>
                        </a:gs>
                        <a:gs pos="50000">
                          <a:schemeClr val="accent5">
                            <a:lumMod val="90000"/>
                            <a:shade val="67500"/>
                            <a:satMod val="115000"/>
                          </a:schemeClr>
                        </a:gs>
                        <a:gs pos="100000">
                          <a:schemeClr val="accent5">
                            <a:lumMod val="90000"/>
                            <a:shade val="100000"/>
                            <a:satMod val="115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11 164,9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5">
                            <a:lumMod val="90000"/>
                            <a:shade val="30000"/>
                            <a:satMod val="115000"/>
                          </a:schemeClr>
                        </a:gs>
                        <a:gs pos="50000">
                          <a:schemeClr val="accent5">
                            <a:lumMod val="90000"/>
                            <a:shade val="67500"/>
                            <a:satMod val="115000"/>
                          </a:schemeClr>
                        </a:gs>
                        <a:gs pos="100000">
                          <a:schemeClr val="accent5">
                            <a:lumMod val="90000"/>
                            <a:shade val="100000"/>
                            <a:satMod val="115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10 943,1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5">
                            <a:lumMod val="90000"/>
                            <a:shade val="30000"/>
                            <a:satMod val="115000"/>
                          </a:schemeClr>
                        </a:gs>
                        <a:gs pos="50000">
                          <a:schemeClr val="accent5">
                            <a:lumMod val="90000"/>
                            <a:shade val="67500"/>
                            <a:satMod val="115000"/>
                          </a:schemeClr>
                        </a:gs>
                        <a:gs pos="100000">
                          <a:schemeClr val="accent5">
                            <a:lumMod val="90000"/>
                            <a:shade val="100000"/>
                            <a:satMod val="115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0856">
                <a:tc>
                  <a:txBody>
                    <a:bodyPr/>
                    <a:lstStyle/>
                    <a:p>
                      <a:pPr marL="61594" marR="0" indent="0" algn="l" defTabSz="914400" rtl="0" eaLnBrk="1" fontAlgn="auto" latinLnBrk="0" hangingPunct="1">
                        <a:lnSpc>
                          <a:spcPts val="100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spc="-5" dirty="0" err="1">
                          <a:latin typeface="Times New Roman" pitchFamily="18" charset="0"/>
                          <a:cs typeface="Times New Roman" pitchFamily="18" charset="0"/>
                        </a:rPr>
                        <a:t>Непрограммные</a:t>
                      </a:r>
                      <a:r>
                        <a:rPr lang="ru-RU" sz="1200" b="1" spc="-3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spc="-5" dirty="0">
                          <a:latin typeface="Times New Roman" pitchFamily="18" charset="0"/>
                          <a:cs typeface="Times New Roman" pitchFamily="18" charset="0"/>
                        </a:rPr>
                        <a:t>расходы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5">
                            <a:lumMod val="90000"/>
                            <a:shade val="30000"/>
                            <a:satMod val="115000"/>
                          </a:schemeClr>
                        </a:gs>
                        <a:gs pos="50000">
                          <a:schemeClr val="accent5">
                            <a:lumMod val="90000"/>
                            <a:shade val="67500"/>
                            <a:satMod val="115000"/>
                          </a:schemeClr>
                        </a:gs>
                        <a:gs pos="100000">
                          <a:schemeClr val="accent5">
                            <a:lumMod val="90000"/>
                            <a:shade val="100000"/>
                            <a:satMod val="115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394,1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5">
                            <a:lumMod val="90000"/>
                            <a:shade val="30000"/>
                            <a:satMod val="115000"/>
                          </a:schemeClr>
                        </a:gs>
                        <a:gs pos="50000">
                          <a:schemeClr val="accent5">
                            <a:lumMod val="90000"/>
                            <a:shade val="67500"/>
                            <a:satMod val="115000"/>
                          </a:schemeClr>
                        </a:gs>
                        <a:gs pos="100000">
                          <a:schemeClr val="accent5">
                            <a:lumMod val="90000"/>
                            <a:shade val="100000"/>
                            <a:satMod val="115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544,0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5">
                            <a:lumMod val="90000"/>
                            <a:shade val="30000"/>
                            <a:satMod val="115000"/>
                          </a:schemeClr>
                        </a:gs>
                        <a:gs pos="50000">
                          <a:schemeClr val="accent5">
                            <a:lumMod val="90000"/>
                            <a:shade val="67500"/>
                            <a:satMod val="115000"/>
                          </a:schemeClr>
                        </a:gs>
                        <a:gs pos="100000">
                          <a:schemeClr val="accent5">
                            <a:lumMod val="90000"/>
                            <a:shade val="100000"/>
                            <a:satMod val="115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149,9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5">
                            <a:lumMod val="90000"/>
                            <a:shade val="30000"/>
                            <a:satMod val="115000"/>
                          </a:schemeClr>
                        </a:gs>
                        <a:gs pos="50000">
                          <a:schemeClr val="accent5">
                            <a:lumMod val="90000"/>
                            <a:shade val="67500"/>
                            <a:satMod val="115000"/>
                          </a:schemeClr>
                        </a:gs>
                        <a:gs pos="100000">
                          <a:schemeClr val="accent5">
                            <a:lumMod val="90000"/>
                            <a:shade val="100000"/>
                            <a:satMod val="115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176,6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5">
                            <a:lumMod val="90000"/>
                            <a:shade val="30000"/>
                            <a:satMod val="115000"/>
                          </a:schemeClr>
                        </a:gs>
                        <a:gs pos="50000">
                          <a:schemeClr val="accent5">
                            <a:lumMod val="90000"/>
                            <a:shade val="67500"/>
                            <a:satMod val="115000"/>
                          </a:schemeClr>
                        </a:gs>
                        <a:gs pos="100000">
                          <a:schemeClr val="accent5">
                            <a:lumMod val="90000"/>
                            <a:shade val="100000"/>
                            <a:satMod val="115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213,6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5">
                            <a:lumMod val="90000"/>
                            <a:shade val="30000"/>
                            <a:satMod val="115000"/>
                          </a:schemeClr>
                        </a:gs>
                        <a:gs pos="50000">
                          <a:schemeClr val="accent5">
                            <a:lumMod val="90000"/>
                            <a:shade val="67500"/>
                            <a:satMod val="115000"/>
                          </a:schemeClr>
                        </a:gs>
                        <a:gs pos="100000">
                          <a:schemeClr val="accent5">
                            <a:lumMod val="90000"/>
                            <a:shade val="100000"/>
                            <a:satMod val="115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09990">
                <a:tc>
                  <a:txBody>
                    <a:bodyPr/>
                    <a:lstStyle/>
                    <a:p>
                      <a:pPr marL="61594">
                        <a:lnSpc>
                          <a:spcPts val="994"/>
                        </a:lnSpc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Всего </a:t>
                      </a:r>
                      <a:r>
                        <a:rPr lang="ru-RU" sz="1200" b="1" spc="-5" dirty="0">
                          <a:latin typeface="Times New Roman" pitchFamily="18" charset="0"/>
                          <a:cs typeface="Times New Roman" pitchFamily="18" charset="0"/>
                        </a:rPr>
                        <a:t>расходы </a:t>
                      </a: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бюджета</a:t>
                      </a:r>
                      <a:r>
                        <a:rPr lang="ru-RU" sz="1200" b="1" spc="-4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spc="-5" dirty="0">
                          <a:latin typeface="Times New Roman" pitchFamily="18" charset="0"/>
                          <a:cs typeface="Times New Roman" pitchFamily="18" charset="0"/>
                        </a:rPr>
                        <a:t>без </a:t>
                      </a: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учета </a:t>
                      </a:r>
                      <a:r>
                        <a:rPr lang="ru-RU" sz="1200" b="1" spc="-5" dirty="0">
                          <a:latin typeface="Times New Roman" pitchFamily="18" charset="0"/>
                          <a:cs typeface="Times New Roman" pitchFamily="18" charset="0"/>
                        </a:rPr>
                        <a:t>условно утвержденных</a:t>
                      </a:r>
                      <a:r>
                        <a:rPr lang="ru-RU" sz="1200" b="1" spc="-5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spc="-5" dirty="0">
                          <a:latin typeface="Times New Roman" pitchFamily="18" charset="0"/>
                          <a:cs typeface="Times New Roman" pitchFamily="18" charset="0"/>
                        </a:rPr>
                        <a:t>расходов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5">
                            <a:lumMod val="90000"/>
                            <a:shade val="30000"/>
                            <a:satMod val="115000"/>
                          </a:schemeClr>
                        </a:gs>
                        <a:gs pos="50000">
                          <a:schemeClr val="accent5">
                            <a:lumMod val="90000"/>
                            <a:shade val="67500"/>
                            <a:satMod val="115000"/>
                          </a:schemeClr>
                        </a:gs>
                        <a:gs pos="100000">
                          <a:schemeClr val="accent5">
                            <a:lumMod val="90000"/>
                            <a:shade val="100000"/>
                            <a:satMod val="115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12 166,6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5">
                            <a:lumMod val="90000"/>
                            <a:shade val="30000"/>
                            <a:satMod val="115000"/>
                          </a:schemeClr>
                        </a:gs>
                        <a:gs pos="50000">
                          <a:schemeClr val="accent5">
                            <a:lumMod val="90000"/>
                            <a:shade val="67500"/>
                            <a:satMod val="115000"/>
                          </a:schemeClr>
                        </a:gs>
                        <a:gs pos="100000">
                          <a:schemeClr val="accent5">
                            <a:lumMod val="90000"/>
                            <a:shade val="100000"/>
                            <a:satMod val="115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12 594,9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5">
                            <a:lumMod val="90000"/>
                            <a:shade val="30000"/>
                            <a:satMod val="115000"/>
                          </a:schemeClr>
                        </a:gs>
                        <a:gs pos="50000">
                          <a:schemeClr val="accent5">
                            <a:lumMod val="90000"/>
                            <a:shade val="67500"/>
                            <a:satMod val="115000"/>
                          </a:schemeClr>
                        </a:gs>
                        <a:gs pos="100000">
                          <a:schemeClr val="accent5">
                            <a:lumMod val="90000"/>
                            <a:shade val="100000"/>
                            <a:satMod val="115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428,3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5">
                            <a:lumMod val="90000"/>
                            <a:shade val="30000"/>
                            <a:satMod val="115000"/>
                          </a:schemeClr>
                        </a:gs>
                        <a:gs pos="50000">
                          <a:schemeClr val="accent5">
                            <a:lumMod val="90000"/>
                            <a:shade val="67500"/>
                            <a:satMod val="115000"/>
                          </a:schemeClr>
                        </a:gs>
                        <a:gs pos="100000">
                          <a:schemeClr val="accent5">
                            <a:lumMod val="90000"/>
                            <a:shade val="100000"/>
                            <a:satMod val="115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11 341,5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5">
                            <a:lumMod val="90000"/>
                            <a:shade val="30000"/>
                            <a:satMod val="115000"/>
                          </a:schemeClr>
                        </a:gs>
                        <a:gs pos="50000">
                          <a:schemeClr val="accent5">
                            <a:lumMod val="90000"/>
                            <a:shade val="67500"/>
                            <a:satMod val="115000"/>
                          </a:schemeClr>
                        </a:gs>
                        <a:gs pos="100000">
                          <a:schemeClr val="accent5">
                            <a:lumMod val="90000"/>
                            <a:shade val="100000"/>
                            <a:satMod val="115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11 156,7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5">
                            <a:lumMod val="90000"/>
                            <a:shade val="30000"/>
                            <a:satMod val="115000"/>
                          </a:schemeClr>
                        </a:gs>
                        <a:gs pos="50000">
                          <a:schemeClr val="accent5">
                            <a:lumMod val="90000"/>
                            <a:shade val="67500"/>
                            <a:satMod val="115000"/>
                          </a:schemeClr>
                        </a:gs>
                        <a:gs pos="100000">
                          <a:schemeClr val="accent5">
                            <a:lumMod val="90000"/>
                            <a:shade val="100000"/>
                            <a:satMod val="115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8238614" y="1142984"/>
            <a:ext cx="1712988" cy="1428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>
                <a:solidFill>
                  <a:schemeClr val="tx1"/>
                </a:solidFill>
                <a:latin typeface="Constantia" pitchFamily="18" charset="0"/>
              </a:rPr>
              <a:t>млн.рублей</a:t>
            </a: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8004757" y="6569968"/>
            <a:ext cx="2436231" cy="288032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pic>
        <p:nvPicPr>
          <p:cNvPr id="15" name="Рисунок 14" descr="2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191951" cy="1052736"/>
          </a:xfrm>
          <a:prstGeom prst="rect">
            <a:avLst/>
          </a:prstGeom>
          <a:ln>
            <a:noFill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</p:pic>
      <p:sp>
        <p:nvSpPr>
          <p:cNvPr id="16" name="Прямоугольник 15"/>
          <p:cNvSpPr>
            <a:spLocks noChangeArrowheads="1"/>
          </p:cNvSpPr>
          <p:nvPr/>
        </p:nvSpPr>
        <p:spPr bwMode="auto">
          <a:xfrm>
            <a:off x="1188046" y="188640"/>
            <a:ext cx="8640960" cy="1046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2700" marR="5080" algn="ctr">
              <a:lnSpc>
                <a:spcPct val="100299"/>
              </a:lnSpc>
            </a:pPr>
            <a:r>
              <a:rPr lang="ru-RU" sz="3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Сведения об изменении расходов по муниципальным программам</a:t>
            </a:r>
            <a:endParaRPr lang="ru-RU" sz="3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77642" y="-144463"/>
            <a:ext cx="348033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51658" y="7938"/>
            <a:ext cx="34803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525675" y="160338"/>
            <a:ext cx="34803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188046" y="142853"/>
            <a:ext cx="8926659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2700" marR="5080" algn="ctr">
              <a:lnSpc>
                <a:spcPct val="100299"/>
              </a:lnSpc>
            </a:pP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Сведения об исполнении бюджета муниципального образования городской округ Люберцы по расходам в разрезе муниципальных программ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 pitchFamily="18" charset="0"/>
            </a:endParaRPr>
          </a:p>
        </p:txBody>
      </p:sp>
      <p:graphicFrame>
        <p:nvGraphicFramePr>
          <p:cNvPr id="11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5501652"/>
              </p:ext>
            </p:extLst>
          </p:nvPr>
        </p:nvGraphicFramePr>
        <p:xfrm>
          <a:off x="179934" y="1278938"/>
          <a:ext cx="10081120" cy="52464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712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456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2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2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387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32037">
                  <a:extLst>
                    <a:ext uri="{9D8B030D-6E8A-4147-A177-3AD203B41FA5}">
                      <a16:colId xmlns:a16="http://schemas.microsoft.com/office/drawing/2014/main" val="21249194"/>
                    </a:ext>
                  </a:extLst>
                </a:gridCol>
                <a:gridCol w="833009">
                  <a:extLst>
                    <a:ext uri="{9D8B030D-6E8A-4147-A177-3AD203B41FA5}">
                      <a16:colId xmlns:a16="http://schemas.microsoft.com/office/drawing/2014/main" val="4034759564"/>
                    </a:ext>
                  </a:extLst>
                </a:gridCol>
              </a:tblGrid>
              <a:tr h="102722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Код</a:t>
                      </a:r>
                      <a:r>
                        <a:rPr lang="ru-RU" sz="12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целевой статьи расходов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4410" marR="10441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2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Наименования  муниципальных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программ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4410" marR="10441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2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Утвержденные бюджетные назначения на </a:t>
                      </a:r>
                      <a:r>
                        <a:rPr lang="ru-RU" sz="1000" b="0" i="1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2021 год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10876" marR="10876" marT="9525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2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Фактически исполнено по состоянию на </a:t>
                      </a:r>
                      <a:r>
                        <a:rPr lang="ru-RU" sz="1000" b="0" i="1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01.0</a:t>
                      </a:r>
                      <a:r>
                        <a:rPr lang="en-US" sz="1000" b="0" i="1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5</a:t>
                      </a:r>
                      <a:r>
                        <a:rPr lang="ru-RU" sz="1000" b="0" i="1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.2021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10876" marR="10876" marT="9525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2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% выполнения плана</a:t>
                      </a:r>
                    </a:p>
                  </a:txBody>
                  <a:tcPr marL="10876" marR="10876" marT="9525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2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Фактически исполнено по состоянию на </a:t>
                      </a:r>
                      <a:r>
                        <a:rPr lang="ru-RU" sz="105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01.0</a:t>
                      </a:r>
                      <a:r>
                        <a:rPr lang="en-US" sz="105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  <a:r>
                        <a:rPr lang="ru-RU" sz="105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.2020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2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Темп роста к соответствующему периоду 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 </a:t>
                      </a:r>
                      <a:r>
                        <a:rPr lang="ru-RU" sz="105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2020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года, %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27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255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02 0 00 00000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«Культура» 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663,0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219,5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116,3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188,7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255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03 0 00 00000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«Образование»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6 755,2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2 106,4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2 052,4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102,6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700518"/>
                  </a:ext>
                </a:extLst>
              </a:tr>
              <a:tr h="36255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04 0 00 00000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поддержка населения»  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216,5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63,4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53,5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118,5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3306327"/>
                  </a:ext>
                </a:extLst>
              </a:tr>
              <a:tr h="36038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05 0 00 00000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«Спорт» 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380,2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108,9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106,5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102,3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255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06 0 00 00000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«Развитие сельского хозяйства»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0,7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116,7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255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07 0 00 00000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«Экология  и окружающая среда»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125,0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615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08 0 00 00000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«Безопасность и обеспечение безопасности жизнедеятельности населения»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153,1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44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09 0 00 00000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«Жилище»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155,7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45,2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680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10 0 00 00000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«Развитие инженерной инфраструктуры и энергоэффективности»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79,8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274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11 0 00 00000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«Предпринимательство»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88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12 0 00 00000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«Управление имуществом и муниципальными финансами»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986,2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285,0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275,2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103,6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8238614" y="941800"/>
            <a:ext cx="1712988" cy="3269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>
                <a:solidFill>
                  <a:schemeClr val="tx1"/>
                </a:solidFill>
                <a:latin typeface="Constantia" pitchFamily="18" charset="0"/>
              </a:rPr>
              <a:t>млн.рублей</a:t>
            </a: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8004757" y="6569968"/>
            <a:ext cx="2436231" cy="288032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pic>
        <p:nvPicPr>
          <p:cNvPr id="15" name="Рисунок 14" descr="2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191951" cy="1052736"/>
          </a:xfrm>
          <a:prstGeom prst="rect">
            <a:avLst/>
          </a:prstGeom>
          <a:ln>
            <a:noFill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77642" y="-144463"/>
            <a:ext cx="348033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51658" y="7938"/>
            <a:ext cx="34803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525675" y="160338"/>
            <a:ext cx="34803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graphicFrame>
        <p:nvGraphicFramePr>
          <p:cNvPr id="11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2960513"/>
              </p:ext>
            </p:extLst>
          </p:nvPr>
        </p:nvGraphicFramePr>
        <p:xfrm>
          <a:off x="179933" y="1268760"/>
          <a:ext cx="10081121" cy="525658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712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868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20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2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39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52650">
                  <a:extLst>
                    <a:ext uri="{9D8B030D-6E8A-4147-A177-3AD203B41FA5}">
                      <a16:colId xmlns:a16="http://schemas.microsoft.com/office/drawing/2014/main" val="2477786053"/>
                    </a:ext>
                  </a:extLst>
                </a:gridCol>
                <a:gridCol w="991781">
                  <a:extLst>
                    <a:ext uri="{9D8B030D-6E8A-4147-A177-3AD203B41FA5}">
                      <a16:colId xmlns:a16="http://schemas.microsoft.com/office/drawing/2014/main" val="423970694"/>
                    </a:ext>
                  </a:extLst>
                </a:gridCol>
              </a:tblGrid>
              <a:tr h="91690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Код</a:t>
                      </a:r>
                      <a:r>
                        <a:rPr lang="ru-RU" sz="12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целевой статьи расходов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4410" marR="10441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1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Наименования  муниципальных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программ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4410" marR="10441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1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Утвержденные бюджетные назначения на </a:t>
                      </a:r>
                      <a:r>
                        <a:rPr lang="ru-RU" sz="1000" b="0" i="1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2021 год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10876" marR="10876" marT="9525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1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Фактически исполнено по состоянию на </a:t>
                      </a:r>
                      <a:r>
                        <a:rPr lang="ru-RU" sz="1000" b="0" i="1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01.0</a:t>
                      </a:r>
                      <a:r>
                        <a:rPr lang="en-US" sz="1000" b="0" i="1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5</a:t>
                      </a:r>
                      <a:r>
                        <a:rPr lang="ru-RU" sz="1000" b="0" i="1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.2021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10876" marR="10876" marT="9525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1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% выполнения плана</a:t>
                      </a:r>
                    </a:p>
                  </a:txBody>
                  <a:tcPr marL="10876" marR="10876" marT="9525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1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Фактически исполнено по состоянию на </a:t>
                      </a:r>
                      <a:r>
                        <a:rPr lang="ru-RU" sz="105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01.0</a:t>
                      </a:r>
                      <a:r>
                        <a:rPr lang="en-US" sz="105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  <a:r>
                        <a:rPr lang="ru-RU" sz="105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.2020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1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Темп роста к соответствующему периоду 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 </a:t>
                      </a:r>
                      <a:r>
                        <a:rPr lang="ru-RU" sz="105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2020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года, %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1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640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13 0 00 00000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«Развитие институтов гражданского общества, повышение эффективности местного самоуправления и реализации молодежной политики»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91,5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167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14 0 00 00000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«Развитие и функционирование дорожно-транспортного комплекса»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549,9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144,2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168,6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85,5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941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15 0 00 00000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«Цифровое муниципальное образование»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350,4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94,0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92,4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101,7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070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16 0 00 00000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«Архитектура и градостроительство»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75,0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676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17 0 00 00000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«Формирование современной комфортной городской среды»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845,3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123,5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116,0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106,5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9603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18 0 00 00000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«Строительство объектов социальной инфраструктуры»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710,1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90,1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305,9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44551">
                <a:tc>
                  <a:txBody>
                    <a:bodyPr/>
                    <a:lstStyle/>
                    <a:p>
                      <a:pPr algn="ctr" rtl="0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1594">
                        <a:lnSpc>
                          <a:spcPts val="1005"/>
                        </a:lnSpc>
                      </a:pPr>
                      <a:r>
                        <a:rPr sz="12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Итого </a:t>
                      </a:r>
                      <a:r>
                        <a:rPr sz="1200" b="1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</a:t>
                      </a:r>
                      <a:r>
                        <a:rPr sz="1200" b="1" spc="-1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муниципальным </a:t>
                      </a:r>
                      <a:r>
                        <a:rPr sz="1200" b="1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программам</a:t>
                      </a:r>
                      <a:r>
                        <a:rPr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: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11 910,8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3 292,7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3 381,2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97,4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5073">
                <a:tc>
                  <a:txBody>
                    <a:bodyPr/>
                    <a:lstStyle/>
                    <a:p>
                      <a:pPr algn="ctr" rtl="0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1594" marR="0" indent="0" algn="l" defTabSz="914400" rtl="0" eaLnBrk="1" fontAlgn="auto" latinLnBrk="0" hangingPunct="1">
                        <a:lnSpc>
                          <a:spcPts val="100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spc="-5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Непрограммные</a:t>
                      </a:r>
                      <a:r>
                        <a:rPr lang="ru-RU" sz="1200" spc="-3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расходы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356,9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52,7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147,6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4632253"/>
                  </a:ext>
                </a:extLst>
              </a:tr>
              <a:tr h="449052">
                <a:tc>
                  <a:txBody>
                    <a:bodyPr/>
                    <a:lstStyle/>
                    <a:p>
                      <a:pPr algn="ctr" rtl="0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1594">
                        <a:lnSpc>
                          <a:spcPts val="994"/>
                        </a:lnSpc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Всего: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12 267,7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3 345,4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3 416,9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97,9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8316838" y="980728"/>
            <a:ext cx="1876128" cy="35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>
                <a:solidFill>
                  <a:schemeClr val="tx1"/>
                </a:solidFill>
                <a:latin typeface="Constantia" pitchFamily="18" charset="0"/>
              </a:rPr>
              <a:t>млн.рублей</a:t>
            </a: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8004757" y="6569968"/>
            <a:ext cx="2436231" cy="288032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pic>
        <p:nvPicPr>
          <p:cNvPr id="15" name="Рисунок 14" descr="2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191951" cy="1052736"/>
          </a:xfrm>
          <a:prstGeom prst="rect">
            <a:avLst/>
          </a:prstGeom>
          <a:ln>
            <a:noFill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</p:pic>
      <p:sp>
        <p:nvSpPr>
          <p:cNvPr id="16" name="Прямоугольник 15"/>
          <p:cNvSpPr>
            <a:spLocks noChangeArrowheads="1"/>
          </p:cNvSpPr>
          <p:nvPr/>
        </p:nvSpPr>
        <p:spPr bwMode="auto">
          <a:xfrm>
            <a:off x="1188046" y="142853"/>
            <a:ext cx="8926659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2700" marR="5080" algn="ctr">
              <a:lnSpc>
                <a:spcPct val="100299"/>
              </a:lnSpc>
            </a:pP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Сведения об исполнении бюджета муниципального образования городской округ Люберцы по расходам в разрезе муниципальных программ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 pitchFamily="18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77642" y="-144463"/>
            <a:ext cx="348033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51658" y="7938"/>
            <a:ext cx="34803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525675" y="160338"/>
            <a:ext cx="34803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graphicFrame>
        <p:nvGraphicFramePr>
          <p:cNvPr id="11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0375885"/>
              </p:ext>
            </p:extLst>
          </p:nvPr>
        </p:nvGraphicFramePr>
        <p:xfrm>
          <a:off x="179934" y="1340768"/>
          <a:ext cx="10009112" cy="417094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694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396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47686">
                <a:tc>
                  <a:txBody>
                    <a:bodyPr/>
                    <a:lstStyle/>
                    <a:p>
                      <a:pPr marL="0" marR="89535" indent="336550" algn="ctr" defTabSz="914400" rtl="0" eaLnBrk="1" fontAlgn="ctr" latinLnBrk="0" hangingPunct="1">
                        <a:lnSpc>
                          <a:spcPct val="107800"/>
                        </a:lnSpc>
                        <a:spcBef>
                          <a:spcPts val="0"/>
                        </a:spcBef>
                      </a:pPr>
                      <a:r>
                        <a:rPr lang="ru-RU" sz="1200" b="1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Наименования  муниципальных программ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2021 год</a:t>
                      </a:r>
                    </a:p>
                  </a:txBody>
                  <a:tcPr marL="104410" marR="10441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649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«Культура»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Увеличены  расходы 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 14,6 </a:t>
                      </a:r>
                      <a:r>
                        <a:rPr lang="ru-RU" sz="1200" kern="12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в том числе: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обеспечение функций музеев, культурно-досуговых учреждений планируется направить 1,7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адресное финансирование муниципальных учреждений дополнительного образования сферы культуры Московской области, направленное на поддержку одаренных детей планируется направить 0,3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развитие парков культуры и отдыха планируется направить 12,6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1761063"/>
                  </a:ext>
                </a:extLst>
              </a:tr>
              <a:tr h="106910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«Образование»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Увеличены расходы 50,1 </a:t>
                      </a:r>
                      <a:r>
                        <a:rPr lang="ru-RU" sz="1200" kern="12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в том числе: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мероприятия по проведению капитального ремонта в муниципальных дошкольных образовательных организациях в Московской области 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планируется направить 19,4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обеспечение деятельности дошкольных муниципальных учреждений п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ланируется направить 21,7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обеспечение деятельности (оказание услуг) муниципальных учреждений - общеобразовательные организации планируется направить 5,8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проведение капитального ремонта, технического переоснащения и благоустройства территорий учреждений образования 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планируется направить 2,9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-стипендии в области образования, культуры и искусства 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планируется направить 0,3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Уменьшены расходы на государственную поддержку частных дошкольных образовательных организаций в Московской области (присмотр и уход) в сумме 2,7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7933808" y="6554007"/>
            <a:ext cx="2436231" cy="280119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  <p:pic>
        <p:nvPicPr>
          <p:cNvPr id="10" name="Рисунок 9" descr="2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191951" cy="1052736"/>
          </a:xfrm>
          <a:prstGeom prst="rect">
            <a:avLst/>
          </a:prstGeom>
          <a:ln>
            <a:noFill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</p:pic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116038" y="116632"/>
            <a:ext cx="9073008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2700" marR="5080" algn="ctr">
              <a:lnSpc>
                <a:spcPct val="100299"/>
              </a:lnSpc>
            </a:pPr>
            <a:r>
              <a:rPr lang="ru-RU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Причины уточнения расходов бюджета округа по муниципальным программам</a:t>
            </a:r>
          </a:p>
          <a:p>
            <a:pPr marL="12700" marR="5080" algn="ctr">
              <a:lnSpc>
                <a:spcPct val="100299"/>
              </a:lnSpc>
            </a:pPr>
            <a:endParaRPr lang="ru-RU" sz="3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55281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77642" y="-144463"/>
            <a:ext cx="348033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51658" y="7938"/>
            <a:ext cx="34803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525675" y="160338"/>
            <a:ext cx="34803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graphicFrame>
        <p:nvGraphicFramePr>
          <p:cNvPr id="11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0233244"/>
              </p:ext>
            </p:extLst>
          </p:nvPr>
        </p:nvGraphicFramePr>
        <p:xfrm>
          <a:off x="179934" y="1340768"/>
          <a:ext cx="10009112" cy="462329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694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396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64096">
                <a:tc>
                  <a:txBody>
                    <a:bodyPr/>
                    <a:lstStyle/>
                    <a:p>
                      <a:pPr marL="0" marR="89535" indent="336550" algn="ctr" defTabSz="914400" rtl="0" eaLnBrk="1" fontAlgn="ctr" latinLnBrk="0" hangingPunct="1">
                        <a:lnSpc>
                          <a:spcPct val="107800"/>
                        </a:lnSpc>
                        <a:spcBef>
                          <a:spcPts val="0"/>
                        </a:spcBef>
                      </a:pPr>
                      <a:r>
                        <a:rPr lang="ru-RU" sz="1200" b="1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Наименования  муниципальных программ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2021 год</a:t>
                      </a:r>
                    </a:p>
                  </a:txBody>
                  <a:tcPr marL="104410" marR="10441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9198"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«Спорт»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Увеличены расходы 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  59,1 </a:t>
                      </a:r>
                      <a:r>
                        <a:rPr lang="ru-RU" sz="1200" kern="12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в том числе: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проведение капитального ремонта, технического переоснащения и благоустройства территорий учреждений физкультуры и спорта планируется направить 5,4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обеспечение деятельности (оказание услуг) муниципальных учреждений в сфере физической культуры и спорта 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планируется направить 9,5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организацию и проведение официальных физкультурно-оздоровительных и спортивных мероприятий 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планируется направить 0,3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подготовку основания, приобретение и установку плоскостных спортивных сооружений в муниципальных образованиях Московской области в рамках федерального проекта «Спорт - норма жизни» 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планируется направить 40,0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обеспечение деятельности (оказание услуг) муниципальных учреждений по подготовке спортивных команд и спортивного резерва 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планируется направить 3,9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Уменьшены расходы на проведение капитального ремонта объектов физической культуры и спорта, находящихся в собственности муниципальных образований за счет средств местного бюджета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сумме 4,5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  <a:endParaRPr lang="ru-RU" sz="1200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0066"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«Экология и окружающая среда»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Увеличены расходы 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 2,8 </a:t>
                      </a:r>
                      <a:r>
                        <a:rPr lang="ru-RU" sz="1200" kern="12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в том числе: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организацию мероприятий по охране окружающей среды в границах городского округа  планируется направить 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0,4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 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выполнение комплекса мероприятий по ликвидации последствий засорения водных объектов, находящихся в муниципальной собственности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планируется направить 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2,4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  <a:endParaRPr lang="ru-RU" sz="1200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7933808" y="6554007"/>
            <a:ext cx="2436231" cy="280119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  <p:pic>
        <p:nvPicPr>
          <p:cNvPr id="10" name="Рисунок 9" descr="2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191951" cy="1052736"/>
          </a:xfrm>
          <a:prstGeom prst="rect">
            <a:avLst/>
          </a:prstGeom>
          <a:ln>
            <a:noFill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</p:pic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116038" y="116632"/>
            <a:ext cx="9073008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2700" marR="5080" algn="ctr">
              <a:lnSpc>
                <a:spcPct val="100299"/>
              </a:lnSpc>
            </a:pPr>
            <a:r>
              <a:rPr lang="ru-RU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Причины уточнения расходов бюджета округа по муниципальным программам</a:t>
            </a:r>
          </a:p>
          <a:p>
            <a:pPr marL="12700" marR="5080" algn="ctr">
              <a:lnSpc>
                <a:spcPct val="100299"/>
              </a:lnSpc>
            </a:pPr>
            <a:endParaRPr lang="ru-RU" sz="3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35592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77642" y="-144463"/>
            <a:ext cx="348033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51658" y="7938"/>
            <a:ext cx="34803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525675" y="160338"/>
            <a:ext cx="34803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graphicFrame>
        <p:nvGraphicFramePr>
          <p:cNvPr id="11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3613836"/>
              </p:ext>
            </p:extLst>
          </p:nvPr>
        </p:nvGraphicFramePr>
        <p:xfrm>
          <a:off x="177642" y="1334518"/>
          <a:ext cx="10009112" cy="467461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083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0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47686">
                <a:tc>
                  <a:txBody>
                    <a:bodyPr/>
                    <a:lstStyle/>
                    <a:p>
                      <a:pPr marL="0" marR="89535" indent="336550" algn="ctr" defTabSz="914400" rtl="0" eaLnBrk="1" fontAlgn="ctr" latinLnBrk="0" hangingPunct="1">
                        <a:lnSpc>
                          <a:spcPct val="107800"/>
                        </a:lnSpc>
                        <a:spcBef>
                          <a:spcPts val="0"/>
                        </a:spcBef>
                      </a:pPr>
                      <a:r>
                        <a:rPr lang="ru-RU" sz="1200" b="1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Наименования  муниципальных программ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2021 год</a:t>
                      </a:r>
                    </a:p>
                  </a:txBody>
                  <a:tcPr marL="104410" marR="10441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046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«Жилище»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Увеличены расходы на предоставление жилых помещений детям-сиротам и детям, оставшимся без попечения родителей, лицам из числа детей-сирот и детей, оставшихся без попечения родителей, по договорам найма специализированных жилых помещений в сумме 12,9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«Развитие инженерной инфраструктуры и энергоэффективности»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Увеличены расходы на строительство и реконструкция (модернизация) объектов питьевого водоснабжения в сумме 12,3 млн.рублей.</a:t>
                      </a:r>
                      <a:endParaRPr lang="ru-RU" sz="1200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42172"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«Управление имуществом и муниципальными финансами»</a:t>
                      </a:r>
                    </a:p>
                    <a:p>
                      <a:pPr marL="0"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Увеличены расходы 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  11,7 </a:t>
                      </a:r>
                      <a:r>
                        <a:rPr lang="ru-RU" sz="1200" kern="12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в том числе: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организацию подъездных путей к земельному участку многодетных семей в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с.Никитское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планируется направить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10,0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обеспечение деятельности муниципальных учреждений 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планируется направить 1,7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  <a:endParaRPr lang="ru-RU" sz="1200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773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«Развитие институтов гражданского общества, повышение эффективности местного самоуправления и реализации молодежной политики»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Увеличены расходы 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  2,8 </a:t>
                      </a:r>
                      <a:r>
                        <a:rPr lang="ru-RU" sz="1200" kern="12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в том числе: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обеспечение деятельности (оказание услуг) муниципальных учреждений в сфере молодежной политики 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планируется направить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0,3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на проведение Всероссийской переписи населения 2020 года 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планируется направить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2,5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0353008"/>
                  </a:ext>
                </a:extLst>
              </a:tr>
              <a:tr h="121198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«Развитие и функционирование дорожно-транспортного комплекса» </a:t>
                      </a:r>
                    </a:p>
                    <a:p>
                      <a:pPr algn="l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Увеличены расходы 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  14,3 </a:t>
                      </a:r>
                      <a:r>
                        <a:rPr lang="ru-RU" sz="1200" kern="12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в том числе: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софинансирование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расходов на организацию транспортного обслуживания населения по муниципальным маршрутам регулярных перевозок по регулируемым тарифам за счет средств местного бюджета) 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планируется направить 0,1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ремонт, капитальный ремонт сети автомобильных дорог, мостов и путепроводов местного значения планируется направить 14,2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7933808" y="6554007"/>
            <a:ext cx="2436231" cy="280119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  <p:pic>
        <p:nvPicPr>
          <p:cNvPr id="10" name="Рисунок 9" descr="2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191951" cy="1052736"/>
          </a:xfrm>
          <a:prstGeom prst="rect">
            <a:avLst/>
          </a:prstGeom>
          <a:ln>
            <a:noFill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</p:pic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116038" y="116632"/>
            <a:ext cx="9073008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2700" marR="5080" algn="ctr">
              <a:lnSpc>
                <a:spcPct val="100299"/>
              </a:lnSpc>
            </a:pPr>
            <a:r>
              <a:rPr lang="ru-RU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Причины уточнения расходов бюджета округа по муниципальным программам</a:t>
            </a:r>
          </a:p>
          <a:p>
            <a:pPr marL="12700" marR="5080" algn="ctr">
              <a:lnSpc>
                <a:spcPct val="100299"/>
              </a:lnSpc>
            </a:pPr>
            <a:endParaRPr lang="ru-RU" sz="3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73217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77642" y="-144463"/>
            <a:ext cx="348033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51658" y="7938"/>
            <a:ext cx="34803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525675" y="160338"/>
            <a:ext cx="34803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3" name="AutoShape 8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699691" y="312738"/>
            <a:ext cx="34803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graphicFrame>
        <p:nvGraphicFramePr>
          <p:cNvPr id="11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5937694"/>
              </p:ext>
            </p:extLst>
          </p:nvPr>
        </p:nvGraphicFramePr>
        <p:xfrm>
          <a:off x="179933" y="1377954"/>
          <a:ext cx="10081121" cy="431280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26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541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14942">
                <a:tc>
                  <a:txBody>
                    <a:bodyPr/>
                    <a:lstStyle/>
                    <a:p>
                      <a:pPr marL="0" marR="89535" indent="336550" algn="ctr" defTabSz="914400" rtl="0" eaLnBrk="1" fontAlgn="ctr" latinLnBrk="0" hangingPunct="1">
                        <a:lnSpc>
                          <a:spcPct val="107800"/>
                        </a:lnSpc>
                        <a:spcBef>
                          <a:spcPts val="409"/>
                        </a:spcBef>
                      </a:pPr>
                      <a:r>
                        <a:rPr lang="ru-RU" sz="1200" b="1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Наименования  муниципальных программ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2021 год</a:t>
                      </a:r>
                    </a:p>
                  </a:txBody>
                  <a:tcPr marL="104410" marR="10441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854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«Цифровое муниципальное образование» </a:t>
                      </a:r>
                    </a:p>
                  </a:txBody>
                  <a:tcPr marL="10876" marR="10876" marT="9525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Увеличены расходы 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 7,6 </a:t>
                      </a:r>
                      <a:r>
                        <a:rPr lang="ru-RU" sz="1200" kern="12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в том числе: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дооснащение материально-техническими средствами - приобретение программно-технических комплексов для оформления паспортов гражданина Российской Федерации, удостоверяющих личность гражданина Российской Федерации за пределами территории Российской Федерации в многофункциональных центрах предоставления государственных и муниципальных услуг, а также их техническая поддержка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планируется направить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0,2 </a:t>
                      </a:r>
                      <a:r>
                        <a:rPr lang="ru-RU" sz="1200" kern="12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развитие информационной и технологической инфраструктуры экосистемы цифровой экономики муниципального образования Московской области планируется направить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7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,4 </a:t>
                      </a:r>
                      <a:r>
                        <a:rPr lang="ru-RU" sz="1200" kern="12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9507167"/>
                  </a:ext>
                </a:extLst>
              </a:tr>
              <a:tr h="1158467"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«Формирование современной комфортной городской среды городского округа Люберцы Московской области»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Увеличены расходы на 42,0 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млн.рублей, в том числе: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организацию обустройства мест массового отдыха населения 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планируется направить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1,0 млн.рублей;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создание и ремонт пешеходных коммуникаций 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планируется направить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6,1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устройство и капитальный ремонт систем наружного освещения в рамках реализации проекта «Светлый город» 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планируется направить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7,5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ремонт дворовых территорий 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планируется направить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18,7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благоустройство общественных территорий городского округа Люберцы 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планируется направить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8,7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0580067"/>
                  </a:ext>
                </a:extLst>
              </a:tr>
            </a:tbl>
          </a:graphicData>
        </a:graphic>
      </p:graphicFrame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004757" y="6577882"/>
            <a:ext cx="2436231" cy="280119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  <p:pic>
        <p:nvPicPr>
          <p:cNvPr id="14" name="Рисунок 13" descr="2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191951" cy="1052736"/>
          </a:xfrm>
          <a:prstGeom prst="rect">
            <a:avLst/>
          </a:prstGeom>
          <a:ln>
            <a:noFill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</p:pic>
      <p:sp>
        <p:nvSpPr>
          <p:cNvPr id="16" name="Прямоугольник 15"/>
          <p:cNvSpPr>
            <a:spLocks noChangeArrowheads="1"/>
          </p:cNvSpPr>
          <p:nvPr/>
        </p:nvSpPr>
        <p:spPr bwMode="auto">
          <a:xfrm>
            <a:off x="1116038" y="116632"/>
            <a:ext cx="9073008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2700" marR="5080" algn="ctr">
              <a:lnSpc>
                <a:spcPct val="100299"/>
              </a:lnSpc>
            </a:pPr>
            <a:r>
              <a:rPr lang="ru-RU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Причины уточнения расходов бюджета округа по муниципальным программам</a:t>
            </a:r>
          </a:p>
          <a:p>
            <a:pPr marL="12700" marR="5080" algn="ctr">
              <a:lnSpc>
                <a:spcPct val="100299"/>
              </a:lnSpc>
            </a:pPr>
            <a:endParaRPr lang="ru-RU" sz="3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77642" y="-144463"/>
            <a:ext cx="348033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51658" y="7938"/>
            <a:ext cx="34803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525675" y="160338"/>
            <a:ext cx="34803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3" name="AutoShape 8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699691" y="312738"/>
            <a:ext cx="34803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graphicFrame>
        <p:nvGraphicFramePr>
          <p:cNvPr id="11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0392345"/>
              </p:ext>
            </p:extLst>
          </p:nvPr>
        </p:nvGraphicFramePr>
        <p:xfrm>
          <a:off x="179933" y="1377954"/>
          <a:ext cx="10081121" cy="358330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26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541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40489">
                <a:tc>
                  <a:txBody>
                    <a:bodyPr/>
                    <a:lstStyle/>
                    <a:p>
                      <a:pPr marL="0" marR="89535" indent="336550" algn="ctr" defTabSz="914400" rtl="0" eaLnBrk="1" fontAlgn="ctr" latinLnBrk="0" hangingPunct="1">
                        <a:lnSpc>
                          <a:spcPct val="107800"/>
                        </a:lnSpc>
                        <a:spcBef>
                          <a:spcPts val="409"/>
                        </a:spcBef>
                      </a:pPr>
                      <a:r>
                        <a:rPr lang="ru-RU" sz="1200" b="1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Наименования  муниципальных программ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2021 год</a:t>
                      </a:r>
                    </a:p>
                  </a:txBody>
                  <a:tcPr marL="104410" marR="10441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0517"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«Строительство объектов социальной инфраструктуры»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Увеличены расходы на 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строительство пристройки к зданию СОШ № 59 Красково в сумме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55,4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2516488"/>
                  </a:ext>
                </a:extLst>
              </a:tr>
              <a:tr h="1526690">
                <a:tc>
                  <a:txBody>
                    <a:bodyPr/>
                    <a:lstStyle/>
                    <a:p>
                      <a:pPr marL="61594" algn="ctr">
                        <a:lnSpc>
                          <a:spcPts val="1000"/>
                        </a:lnSpc>
                      </a:pPr>
                      <a:r>
                        <a:rPr lang="ru-RU" sz="1200" b="1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Непрограммные</a:t>
                      </a:r>
                      <a:r>
                        <a:rPr lang="ru-RU" sz="12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расходы</a:t>
                      </a:r>
                      <a:endParaRPr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Увеличены расходы 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 176,3 </a:t>
                      </a:r>
                      <a:r>
                        <a:rPr lang="ru-RU" sz="1200" kern="12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в том числе: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оплату исполнительных листов, судебных издержек 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планируется направить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21,4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на осуществление технологического присоединения к электрическим сетям объектов строительства и реконструкции 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планируется направить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0,3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создание условий для массового отдыха жителей городского округа и организация обустройства мест массового отдыха населения 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планируется направить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150,0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иные мероприятия, проводимые в связи с коронавирусом 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планируется направить 4,6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Уменьшены зарезервированные средства на финансирование расходов, по которым предусмотрено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софинансирование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в виде субсидий, предоставляемых из бюджета вышестоящего уровня  в сумме 26,4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9981599"/>
                  </a:ext>
                </a:extLst>
              </a:tr>
            </a:tbl>
          </a:graphicData>
        </a:graphic>
      </p:graphicFrame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004757" y="6577882"/>
            <a:ext cx="2436231" cy="280119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  <p:pic>
        <p:nvPicPr>
          <p:cNvPr id="14" name="Рисунок 13" descr="2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191951" cy="1052736"/>
          </a:xfrm>
          <a:prstGeom prst="rect">
            <a:avLst/>
          </a:prstGeom>
          <a:ln>
            <a:noFill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</p:pic>
      <p:sp>
        <p:nvSpPr>
          <p:cNvPr id="16" name="Прямоугольник 15"/>
          <p:cNvSpPr>
            <a:spLocks noChangeArrowheads="1"/>
          </p:cNvSpPr>
          <p:nvPr/>
        </p:nvSpPr>
        <p:spPr bwMode="auto">
          <a:xfrm>
            <a:off x="1116038" y="116632"/>
            <a:ext cx="9073008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2700" marR="5080" algn="ctr">
              <a:lnSpc>
                <a:spcPct val="100299"/>
              </a:lnSpc>
            </a:pPr>
            <a:r>
              <a:rPr lang="ru-RU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Причины уточнения расходов бюджета округа по муниципальным программам</a:t>
            </a:r>
          </a:p>
          <a:p>
            <a:pPr marL="12700" marR="5080" algn="ctr">
              <a:lnSpc>
                <a:spcPct val="100299"/>
              </a:lnSpc>
            </a:pPr>
            <a:endParaRPr lang="ru-RU" sz="3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588015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77642" y="-144463"/>
            <a:ext cx="348033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62" name="Прямоугольник 11"/>
          <p:cNvSpPr>
            <a:spLocks noChangeArrowheads="1"/>
          </p:cNvSpPr>
          <p:nvPr/>
        </p:nvSpPr>
        <p:spPr bwMode="auto">
          <a:xfrm>
            <a:off x="1273856" y="0"/>
            <a:ext cx="7399947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Сведения  </a:t>
            </a:r>
          </a:p>
          <a:p>
            <a:pPr algn="ctr"/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 изменениях источников внутреннего финансирования дефицита бюджета округа </a:t>
            </a:r>
            <a:endParaRPr lang="ru-RU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79934" y="2852936"/>
            <a:ext cx="100811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При уточнении бюджета на 2021 год увеличился размер дефицита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321,7 млн.рублей и составит 1 328,5 млн.рублей или 26,7% к общей сумме собственных доходов.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19834" y="3857628"/>
            <a:ext cx="1008055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Источниками финансирования роста дефицита бюджета на 2021 год планируется   за  счет   изменения   остатков   средств   на  счетах   по  учету  средств  бюджета  в  сумме 1278,5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млн.рублей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               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                 В  2021  году  планируется  привлечение  средств  от  кредитных  организаций  в  размере        400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млн.рублей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 погашением в течение года 200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млн.рублей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                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                Из бюджета предусмотрено предоставление муниципальной гарантии АО «Люберецкая теплосеть» с целью заключения</a:t>
            </a:r>
            <a:r>
              <a:rPr lang="ru-RU" dirty="0"/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договора на оказание финансовых услуг по выдаче возобновляемой кредитной линии на пополнение оборотных средств в размере 150 млн.рублей.</a:t>
            </a: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  <p:pic>
        <p:nvPicPr>
          <p:cNvPr id="12" name="Рисунок 11" descr="2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191951" cy="1052736"/>
          </a:xfrm>
          <a:prstGeom prst="rect">
            <a:avLst/>
          </a:prstGeom>
          <a:ln>
            <a:noFill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77642" y="-144463"/>
            <a:ext cx="348033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539974" y="2060848"/>
            <a:ext cx="9612981" cy="2088232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Контактная информация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004757" y="6381750"/>
            <a:ext cx="2436231" cy="476250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  <p:pic>
        <p:nvPicPr>
          <p:cNvPr id="7" name="Рисунок 6" descr="2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548086" cy="1628800"/>
          </a:xfrm>
          <a:prstGeom prst="rect">
            <a:avLst/>
          </a:prstGeom>
          <a:ln>
            <a:noFill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3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77642" y="-144463"/>
            <a:ext cx="348033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 dirty="0">
              <a:latin typeface="Constantia" pitchFamily="18" charset="0"/>
            </a:endParaRP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>
          <a:xfrm>
            <a:off x="8004757" y="6505874"/>
            <a:ext cx="2436231" cy="352127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04974" y="1556792"/>
            <a:ext cx="3969183" cy="29523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Скругленный прямоугольник 16"/>
          <p:cNvSpPr/>
          <p:nvPr/>
        </p:nvSpPr>
        <p:spPr>
          <a:xfrm>
            <a:off x="251942" y="4581128"/>
            <a:ext cx="9649072" cy="2088232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i="1" dirty="0">
                <a:solidFill>
                  <a:schemeClr val="tx1"/>
                </a:solidFill>
              </a:rPr>
              <a:t>Контактная информация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b="1" dirty="0">
                <a:solidFill>
                  <a:schemeClr val="tx1"/>
                </a:solidFill>
              </a:rPr>
              <a:t>Руководитель:  Пак А.Э.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b="1" dirty="0">
                <a:solidFill>
                  <a:schemeClr val="tx1"/>
                </a:solidFill>
              </a:rPr>
              <a:t>Адрес: Московская область, г. Люберцы, Октябрьский проспект, д.190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b="1" dirty="0">
                <a:solidFill>
                  <a:schemeClr val="tx1"/>
                </a:solidFill>
              </a:rPr>
              <a:t>Телефон, факс: (495) 503-41-55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b="1" dirty="0">
                <a:solidFill>
                  <a:schemeClr val="tx1"/>
                </a:solidFill>
              </a:rPr>
              <a:t>Адрес электронной почты : </a:t>
            </a:r>
            <a:r>
              <a:rPr lang="en-US" sz="1500" b="1" dirty="0">
                <a:solidFill>
                  <a:schemeClr val="tx1"/>
                </a:solidFill>
              </a:rPr>
              <a:t>luberfu@mail.ru</a:t>
            </a:r>
            <a:endParaRPr lang="ru-RU" sz="1500" b="1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b="1" dirty="0">
                <a:solidFill>
                  <a:schemeClr val="tx1"/>
                </a:solidFill>
              </a:rPr>
              <a:t>Режим работы: понедельник-четверг с 09.00-18.00, пятница с 09.00-16.45,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b="1" dirty="0">
                <a:solidFill>
                  <a:schemeClr val="tx1"/>
                </a:solidFill>
              </a:rPr>
              <a:t>перерыв с 13.00-13.45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b="1" dirty="0">
                <a:solidFill>
                  <a:schemeClr val="tx1"/>
                </a:solidFill>
              </a:rPr>
              <a:t>Личный прием граждан осуществляется согласно графику работы Финансового управления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b="1" dirty="0">
                <a:solidFill>
                  <a:schemeClr val="tx1"/>
                </a:solidFill>
              </a:rPr>
              <a:t>Сайт: </a:t>
            </a:r>
            <a:r>
              <a:rPr lang="en-US" sz="1500" b="1" dirty="0">
                <a:solidFill>
                  <a:schemeClr val="tx1"/>
                </a:solidFill>
              </a:rPr>
              <a:t>www.</a:t>
            </a:r>
            <a:r>
              <a:rPr lang="ru-RU" sz="1500" b="1" dirty="0" err="1">
                <a:solidFill>
                  <a:schemeClr val="tx1"/>
                </a:solidFill>
              </a:rPr>
              <a:t>люберцы.рф</a:t>
            </a:r>
            <a:endParaRPr lang="ru-RU" sz="1500" b="1" dirty="0">
              <a:solidFill>
                <a:schemeClr val="tx1"/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4500414" y="1628800"/>
            <a:ext cx="5783702" cy="194421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</a:rPr>
              <a:t>Финансовое управление является функциональным органом администрации округа, осуществляет</a:t>
            </a:r>
            <a:r>
              <a:rPr lang="en-US" sz="1600" b="1" dirty="0">
                <a:solidFill>
                  <a:schemeClr val="tx1"/>
                </a:solidFill>
              </a:rPr>
              <a:t> </a:t>
            </a:r>
            <a:r>
              <a:rPr lang="ru-RU" sz="1600" b="1" dirty="0">
                <a:solidFill>
                  <a:schemeClr val="tx1"/>
                </a:solidFill>
              </a:rPr>
              <a:t>проведение единой финансовой и бюджетной политики на территории округа</a:t>
            </a:r>
            <a:endParaRPr lang="ru-RU" sz="1600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pic>
        <p:nvPicPr>
          <p:cNvPr id="13" name="Рисунок 12" descr="1.png"/>
          <p:cNvPicPr>
            <a:picLocks noChangeAspect="1"/>
          </p:cNvPicPr>
          <p:nvPr/>
        </p:nvPicPr>
        <p:blipFill>
          <a:blip r:embed="rId3" cstate="print">
            <a:lum bright="-7000" contrast="-7000"/>
          </a:blip>
          <a:srcRect l="11454" t="11097" r="12522"/>
          <a:stretch>
            <a:fillRect/>
          </a:stretch>
        </p:blipFill>
        <p:spPr>
          <a:xfrm>
            <a:off x="0" y="0"/>
            <a:ext cx="2628206" cy="2088232"/>
          </a:xfrm>
          <a:prstGeom prst="rect">
            <a:avLst/>
          </a:prstGeom>
        </p:spPr>
      </p:pic>
      <p:sp>
        <p:nvSpPr>
          <p:cNvPr id="22534" name="Прямоугольник 11"/>
          <p:cNvSpPr>
            <a:spLocks noChangeArrowheads="1"/>
          </p:cNvSpPr>
          <p:nvPr/>
        </p:nvSpPr>
        <p:spPr bwMode="auto">
          <a:xfrm>
            <a:off x="2171580" y="188640"/>
            <a:ext cx="808947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О финансовом управлении администрации муниципального образования  городской округ Люберцы Московской области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200"/>
                            </p:stCondLst>
                            <p:childTnLst>
                              <p:par>
                                <p:cTn id="22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 animBg="1"/>
      <p:bldP spid="18" grpId="0" build="p" animBg="1"/>
    </p:bldLst>
  </p:timing>
</p:sld>
</file>

<file path=ppt/theme/theme1.xml><?xml version="1.0" encoding="utf-8"?>
<a:theme xmlns:a="http://schemas.openxmlformats.org/drawingml/2006/main" name="GreenAbstrakt 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38097</TotalTime>
  <Words>5893</Words>
  <Application>Microsoft Office PowerPoint</Application>
  <PresentationFormat>Произвольный</PresentationFormat>
  <Paragraphs>1809</Paragraphs>
  <Slides>36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36</vt:i4>
      </vt:variant>
    </vt:vector>
  </HeadingPairs>
  <TitlesOfParts>
    <vt:vector size="43" baseType="lpstr">
      <vt:lpstr>Arial</vt:lpstr>
      <vt:lpstr>Ariston</vt:lpstr>
      <vt:lpstr>Calibri</vt:lpstr>
      <vt:lpstr>Constantia</vt:lpstr>
      <vt:lpstr>Times New Roman</vt:lpstr>
      <vt:lpstr>GreenAbstrakt </vt:lpstr>
      <vt:lpstr>Diseño predeterminado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Валентина В. Зеленовская</cp:lastModifiedBy>
  <cp:revision>3015</cp:revision>
  <cp:lastPrinted>2019-05-22T14:36:45Z</cp:lastPrinted>
  <dcterms:created xsi:type="dcterms:W3CDTF">2014-01-05T09:17:23Z</dcterms:created>
  <dcterms:modified xsi:type="dcterms:W3CDTF">2021-06-23T12:24:25Z</dcterms:modified>
</cp:coreProperties>
</file>