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6" r:id="rId2"/>
  </p:sldMasterIdLst>
  <p:notesMasterIdLst>
    <p:notesMasterId r:id="rId44"/>
  </p:notesMasterIdLst>
  <p:sldIdLst>
    <p:sldId id="256" r:id="rId3"/>
    <p:sldId id="501" r:id="rId4"/>
    <p:sldId id="503" r:id="rId5"/>
    <p:sldId id="510" r:id="rId6"/>
    <p:sldId id="312" r:id="rId7"/>
    <p:sldId id="524" r:id="rId8"/>
    <p:sldId id="530" r:id="rId9"/>
    <p:sldId id="531" r:id="rId10"/>
    <p:sldId id="532" r:id="rId11"/>
    <p:sldId id="313" r:id="rId12"/>
    <p:sldId id="314" r:id="rId13"/>
    <p:sldId id="359" r:id="rId14"/>
    <p:sldId id="316" r:id="rId15"/>
    <p:sldId id="523" r:id="rId16"/>
    <p:sldId id="357" r:id="rId17"/>
    <p:sldId id="322" r:id="rId18"/>
    <p:sldId id="356" r:id="rId19"/>
    <p:sldId id="539" r:id="rId20"/>
    <p:sldId id="535" r:id="rId21"/>
    <p:sldId id="536" r:id="rId22"/>
    <p:sldId id="537" r:id="rId23"/>
    <p:sldId id="538" r:id="rId24"/>
    <p:sldId id="511" r:id="rId25"/>
    <p:sldId id="375" r:id="rId26"/>
    <p:sldId id="517" r:id="rId27"/>
    <p:sldId id="376" r:id="rId28"/>
    <p:sldId id="518" r:id="rId29"/>
    <p:sldId id="540" r:id="rId30"/>
    <p:sldId id="541" r:id="rId31"/>
    <p:sldId id="542" r:id="rId32"/>
    <p:sldId id="543" r:id="rId33"/>
    <p:sldId id="514" r:id="rId34"/>
    <p:sldId id="519" r:id="rId35"/>
    <p:sldId id="520" r:id="rId36"/>
    <p:sldId id="521" r:id="rId37"/>
    <p:sldId id="525" r:id="rId38"/>
    <p:sldId id="526" r:id="rId39"/>
    <p:sldId id="529" r:id="rId40"/>
    <p:sldId id="516" r:id="rId41"/>
    <p:sldId id="513" r:id="rId42"/>
    <p:sldId id="305" r:id="rId43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7D0105"/>
    <a:srgbClr val="FFFFFF"/>
    <a:srgbClr val="277CC3"/>
    <a:srgbClr val="1908F8"/>
    <a:srgbClr val="358ED7"/>
    <a:srgbClr val="00E3DE"/>
    <a:srgbClr val="00FFFF"/>
    <a:srgbClr val="FFFF00"/>
    <a:srgbClr val="00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1494" autoAdjust="0"/>
  </p:normalViewPr>
  <p:slideViewPr>
    <p:cSldViewPr>
      <p:cViewPr varScale="1">
        <p:scale>
          <a:sx n="106" d="100"/>
          <a:sy n="106" d="100"/>
        </p:scale>
        <p:origin x="-176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9BE9FCB0-4C46-4A6E-90ED-534B2882B90E}">
      <dgm:prSet phldrT="[Текст]"/>
      <dgm:spPr>
        <a:solidFill>
          <a:srgbClr val="7D0105">
            <a:alpha val="50000"/>
          </a:srgbClr>
        </a:solidFill>
      </dgm:spPr>
      <dgm:t>
        <a:bodyPr/>
        <a:lstStyle/>
        <a:p>
          <a:r>
            <a:rPr lang="ru-RU" b="1" dirty="0" smtClean="0"/>
            <a:t>2016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03D04867-1ECC-4012-9588-6016D91DF837}" type="parTrans" cxnId="{2B2B8EFB-45BA-4807-874F-06FFA11300ED}">
      <dgm:prSet/>
      <dgm:spPr/>
      <dgm:t>
        <a:bodyPr/>
        <a:lstStyle/>
        <a:p>
          <a:endParaRPr lang="ru-RU"/>
        </a:p>
      </dgm:t>
    </dgm:pt>
    <dgm:pt modelId="{1604501D-0E16-4F6B-90CE-4F87E1BDE2FE}" type="sibTrans" cxnId="{2B2B8EFB-45BA-4807-874F-06FFA11300ED}">
      <dgm:prSet/>
      <dgm:spPr/>
      <dgm:t>
        <a:bodyPr/>
        <a:lstStyle/>
        <a:p>
          <a:endParaRPr lang="ru-RU"/>
        </a:p>
      </dgm:t>
    </dgm:pt>
    <dgm:pt modelId="{26970966-E7AC-46C2-BB8E-6A66776EB703}">
      <dgm:prSet phldrT="[Текст]"/>
      <dgm:spPr>
        <a:solidFill>
          <a:srgbClr val="7D0105">
            <a:alpha val="57000"/>
          </a:srgbClr>
        </a:solidFill>
      </dgm:spPr>
      <dgm:t>
        <a:bodyPr/>
        <a:lstStyle/>
        <a:p>
          <a:r>
            <a:rPr lang="ru-RU" b="1" dirty="0" smtClean="0"/>
            <a:t>2017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EB51B1A6-DA32-44EA-ACAE-FDCE92807297}" type="parTrans" cxnId="{8EF51234-497E-4C32-A504-0179B29E7928}">
      <dgm:prSet/>
      <dgm:spPr/>
      <dgm:t>
        <a:bodyPr/>
        <a:lstStyle/>
        <a:p>
          <a:endParaRPr lang="ru-RU"/>
        </a:p>
      </dgm:t>
    </dgm:pt>
    <dgm:pt modelId="{559D3409-20A1-4E28-AB95-A508948B2468}" type="sibTrans" cxnId="{8EF51234-497E-4C32-A504-0179B29E7928}">
      <dgm:prSet/>
      <dgm:spPr/>
      <dgm:t>
        <a:bodyPr/>
        <a:lstStyle/>
        <a:p>
          <a:endParaRPr lang="ru-RU"/>
        </a:p>
      </dgm:t>
    </dgm:pt>
    <dgm:pt modelId="{46B71511-E919-4BA5-9248-88A3B2F7B383}">
      <dgm:prSet phldrT="[Текст]"/>
      <dgm:spPr>
        <a:solidFill>
          <a:srgbClr val="7D0105">
            <a:alpha val="65000"/>
          </a:srgbClr>
        </a:solidFill>
      </dgm:spPr>
      <dgm:t>
        <a:bodyPr/>
        <a:lstStyle/>
        <a:p>
          <a:r>
            <a:rPr lang="ru-RU" b="1" dirty="0" smtClean="0"/>
            <a:t>2018 год</a:t>
          </a:r>
        </a:p>
        <a:p>
          <a:r>
            <a:rPr lang="ru-RU" dirty="0" smtClean="0"/>
            <a:t>0,2 млн.рублей</a:t>
          </a:r>
          <a:endParaRPr lang="ru-RU" dirty="0"/>
        </a:p>
      </dgm:t>
    </dgm:pt>
    <dgm:pt modelId="{CA9A20ED-CCCB-47CC-8AE6-67F50304A74D}" type="parTrans" cxnId="{6D1694D3-0798-4ADD-B71F-63542513FA5A}">
      <dgm:prSet/>
      <dgm:spPr/>
      <dgm:t>
        <a:bodyPr/>
        <a:lstStyle/>
        <a:p>
          <a:endParaRPr lang="ru-RU"/>
        </a:p>
      </dgm:t>
    </dgm:pt>
    <dgm:pt modelId="{8D325998-FC32-4608-82C0-C715C03BCF83}" type="sibTrans" cxnId="{6D1694D3-0798-4ADD-B71F-63542513FA5A}">
      <dgm:prSet/>
      <dgm:spPr/>
      <dgm:t>
        <a:bodyPr/>
        <a:lstStyle/>
        <a:p>
          <a:endParaRPr lang="ru-RU"/>
        </a:p>
      </dgm:t>
    </dgm:pt>
    <dgm:pt modelId="{3C68F8D3-B72A-4B91-B699-6554D8E3F4A4}">
      <dgm:prSet phldrT="[Текст]"/>
      <dgm:spPr>
        <a:solidFill>
          <a:srgbClr val="7D0105">
            <a:alpha val="73000"/>
          </a:srgbClr>
        </a:solidFill>
      </dgm:spPr>
      <dgm:t>
        <a:bodyPr/>
        <a:lstStyle/>
        <a:p>
          <a:r>
            <a:rPr lang="ru-RU" b="1" dirty="0" smtClean="0"/>
            <a:t>2019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914520A3-3EF7-48D8-88CE-DB312B5044EB}" type="parTrans" cxnId="{3D2CAF4E-04FE-4A9A-8246-52F2D09D2BD2}">
      <dgm:prSet/>
      <dgm:spPr/>
      <dgm:t>
        <a:bodyPr/>
        <a:lstStyle/>
        <a:p>
          <a:endParaRPr lang="ru-RU"/>
        </a:p>
      </dgm:t>
    </dgm:pt>
    <dgm:pt modelId="{6683D0A0-6CB6-45D9-BE91-1A2CEC0D198C}" type="sibTrans" cxnId="{3D2CAF4E-04FE-4A9A-8246-52F2D09D2BD2}">
      <dgm:prSet/>
      <dgm:spPr/>
      <dgm:t>
        <a:bodyPr/>
        <a:lstStyle/>
        <a:p>
          <a:endParaRPr lang="ru-RU"/>
        </a:p>
      </dgm:t>
    </dgm:pt>
    <dgm:pt modelId="{C32EFD0E-CD92-4289-9C28-B1D2D6B1646C}">
      <dgm:prSet phldrT="[Текст]"/>
      <dgm:spPr>
        <a:solidFill>
          <a:srgbClr val="7D0105">
            <a:alpha val="80000"/>
          </a:srgbClr>
        </a:solidFill>
      </dgm:spPr>
      <dgm:t>
        <a:bodyPr/>
        <a:lstStyle/>
        <a:p>
          <a:r>
            <a:rPr lang="ru-RU" b="1" dirty="0" smtClean="0"/>
            <a:t>2020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D619E724-186B-4F99-9A6B-648ACFDEB7A9}" type="parTrans" cxnId="{FF3A22A1-9B70-4201-B463-3DA93EED759D}">
      <dgm:prSet/>
      <dgm:spPr/>
      <dgm:t>
        <a:bodyPr/>
        <a:lstStyle/>
        <a:p>
          <a:endParaRPr lang="ru-RU"/>
        </a:p>
      </dgm:t>
    </dgm:pt>
    <dgm:pt modelId="{3AC233F0-3944-4C14-9F44-39E9828D5DDA}" type="sibTrans" cxnId="{FF3A22A1-9B70-4201-B463-3DA93EED759D}">
      <dgm:prSet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4D014A-A3C1-44E6-B92B-9364D9EC090B}" type="pres">
      <dgm:prSet presAssocID="{9BE9FCB0-4C46-4A6E-90ED-534B2882B90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E1FAD-F199-4205-BAA2-0D70CCDADEA1}" type="pres">
      <dgm:prSet presAssocID="{1604501D-0E16-4F6B-90CE-4F87E1BDE2FE}" presName="space" presStyleCnt="0"/>
      <dgm:spPr/>
    </dgm:pt>
    <dgm:pt modelId="{A2B3D32D-7ED3-4227-A89B-95246726557C}" type="pres">
      <dgm:prSet presAssocID="{26970966-E7AC-46C2-BB8E-6A66776EB703}" presName="Name5" presStyleLbl="vennNode1" presStyleIdx="1" presStyleCnt="5" custLinFactNeighborX="-42730" custLinFactNeighborY="38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343FB7-C98D-41EA-9A5F-28378A2FF0D9}" type="pres">
      <dgm:prSet presAssocID="{559D3409-20A1-4E28-AB95-A508948B2468}" presName="space" presStyleCnt="0"/>
      <dgm:spPr/>
    </dgm:pt>
    <dgm:pt modelId="{C7F549CA-B85C-4D2A-9B1B-62E9A913FC24}" type="pres">
      <dgm:prSet presAssocID="{46B71511-E919-4BA5-9248-88A3B2F7B383}" presName="Name5" presStyleLbl="vennNode1" presStyleIdx="2" presStyleCnt="5" custLinFactNeighborX="-40503" custLinFactNeighborY="56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1E0B2-371C-4437-B875-F8A9365959C8}" type="pres">
      <dgm:prSet presAssocID="{8D325998-FC32-4608-82C0-C715C03BCF83}" presName="space" presStyleCnt="0"/>
      <dgm:spPr/>
    </dgm:pt>
    <dgm:pt modelId="{0B311CCD-8874-4098-96B1-6CF0A04FE1D5}" type="pres">
      <dgm:prSet presAssocID="{3C68F8D3-B72A-4B91-B699-6554D8E3F4A4}" presName="Name5" presStyleLbl="vennNode1" presStyleIdx="3" presStyleCnt="5" custLinFactNeighborX="-38275" custLinFactNeighborY="65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990C7-A891-480E-BEBE-F34BB5C2A467}" type="pres">
      <dgm:prSet presAssocID="{6683D0A0-6CB6-45D9-BE91-1A2CEC0D198C}" presName="space" presStyleCnt="0"/>
      <dgm:spPr/>
    </dgm:pt>
    <dgm:pt modelId="{E0353013-0C22-4550-B96F-39EEE29B0A09}" type="pres">
      <dgm:prSet presAssocID="{C32EFD0E-CD92-4289-9C28-B1D2D6B1646C}" presName="Name5" presStyleLbl="vennNode1" presStyleIdx="4" presStyleCnt="5" custLinFactNeighborX="-13701" custLinFactNeighborY="77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CAF4E-04FE-4A9A-8246-52F2D09D2BD2}" srcId="{0166A750-55AB-41DD-B3BE-A6E8846615A4}" destId="{3C68F8D3-B72A-4B91-B699-6554D8E3F4A4}" srcOrd="3" destOrd="0" parTransId="{914520A3-3EF7-48D8-88CE-DB312B5044EB}" sibTransId="{6683D0A0-6CB6-45D9-BE91-1A2CEC0D198C}"/>
    <dgm:cxn modelId="{6D1694D3-0798-4ADD-B71F-63542513FA5A}" srcId="{0166A750-55AB-41DD-B3BE-A6E8846615A4}" destId="{46B71511-E919-4BA5-9248-88A3B2F7B383}" srcOrd="2" destOrd="0" parTransId="{CA9A20ED-CCCB-47CC-8AE6-67F50304A74D}" sibTransId="{8D325998-FC32-4608-82C0-C715C03BCF83}"/>
    <dgm:cxn modelId="{8EF51234-497E-4C32-A504-0179B29E7928}" srcId="{0166A750-55AB-41DD-B3BE-A6E8846615A4}" destId="{26970966-E7AC-46C2-BB8E-6A66776EB703}" srcOrd="1" destOrd="0" parTransId="{EB51B1A6-DA32-44EA-ACAE-FDCE92807297}" sibTransId="{559D3409-20A1-4E28-AB95-A508948B2468}"/>
    <dgm:cxn modelId="{0AFCDA54-93D0-48A0-A630-818F12561B3E}" type="presOf" srcId="{3C68F8D3-B72A-4B91-B699-6554D8E3F4A4}" destId="{0B311CCD-8874-4098-96B1-6CF0A04FE1D5}" srcOrd="0" destOrd="0" presId="urn:microsoft.com/office/officeart/2005/8/layout/venn3"/>
    <dgm:cxn modelId="{37D35DD3-43F0-44C1-B8EE-BACF9E884623}" type="presOf" srcId="{9BE9FCB0-4C46-4A6E-90ED-534B2882B90E}" destId="{5E4D014A-A3C1-44E6-B92B-9364D9EC090B}" srcOrd="0" destOrd="0" presId="urn:microsoft.com/office/officeart/2005/8/layout/venn3"/>
    <dgm:cxn modelId="{909B71E6-6C04-4801-A114-91E51226DA4C}" type="presOf" srcId="{0166A750-55AB-41DD-B3BE-A6E8846615A4}" destId="{EAC9BC9A-FDC2-4637-AF71-664E120AF80D}" srcOrd="0" destOrd="0" presId="urn:microsoft.com/office/officeart/2005/8/layout/venn3"/>
    <dgm:cxn modelId="{FF3A22A1-9B70-4201-B463-3DA93EED759D}" srcId="{0166A750-55AB-41DD-B3BE-A6E8846615A4}" destId="{C32EFD0E-CD92-4289-9C28-B1D2D6B1646C}" srcOrd="4" destOrd="0" parTransId="{D619E724-186B-4F99-9A6B-648ACFDEB7A9}" sibTransId="{3AC233F0-3944-4C14-9F44-39E9828D5DDA}"/>
    <dgm:cxn modelId="{EE920D93-DAE4-4D9D-83D7-8512350BE409}" type="presOf" srcId="{46B71511-E919-4BA5-9248-88A3B2F7B383}" destId="{C7F549CA-B85C-4D2A-9B1B-62E9A913FC24}" srcOrd="0" destOrd="0" presId="urn:microsoft.com/office/officeart/2005/8/layout/venn3"/>
    <dgm:cxn modelId="{2B2B8EFB-45BA-4807-874F-06FFA11300ED}" srcId="{0166A750-55AB-41DD-B3BE-A6E8846615A4}" destId="{9BE9FCB0-4C46-4A6E-90ED-534B2882B90E}" srcOrd="0" destOrd="0" parTransId="{03D04867-1ECC-4012-9588-6016D91DF837}" sibTransId="{1604501D-0E16-4F6B-90CE-4F87E1BDE2FE}"/>
    <dgm:cxn modelId="{4F3E147B-2421-41F5-A5CB-522FD4CC3230}" type="presOf" srcId="{C32EFD0E-CD92-4289-9C28-B1D2D6B1646C}" destId="{E0353013-0C22-4550-B96F-39EEE29B0A09}" srcOrd="0" destOrd="0" presId="urn:microsoft.com/office/officeart/2005/8/layout/venn3"/>
    <dgm:cxn modelId="{86845629-1E8B-4C0B-ABDA-BF7ABBD9B930}" type="presOf" srcId="{26970966-E7AC-46C2-BB8E-6A66776EB703}" destId="{A2B3D32D-7ED3-4227-A89B-95246726557C}" srcOrd="0" destOrd="0" presId="urn:microsoft.com/office/officeart/2005/8/layout/venn3"/>
    <dgm:cxn modelId="{088690DF-ED31-4E96-8818-E734D092A7A7}" type="presParOf" srcId="{EAC9BC9A-FDC2-4637-AF71-664E120AF80D}" destId="{5E4D014A-A3C1-44E6-B92B-9364D9EC090B}" srcOrd="0" destOrd="0" presId="urn:microsoft.com/office/officeart/2005/8/layout/venn3"/>
    <dgm:cxn modelId="{F6494AEA-D01F-40B8-9C8A-603E31D15061}" type="presParOf" srcId="{EAC9BC9A-FDC2-4637-AF71-664E120AF80D}" destId="{DB9E1FAD-F199-4205-BAA2-0D70CCDADEA1}" srcOrd="1" destOrd="0" presId="urn:microsoft.com/office/officeart/2005/8/layout/venn3"/>
    <dgm:cxn modelId="{5EB81173-E873-40B6-889B-AA7C7D3980DC}" type="presParOf" srcId="{EAC9BC9A-FDC2-4637-AF71-664E120AF80D}" destId="{A2B3D32D-7ED3-4227-A89B-95246726557C}" srcOrd="2" destOrd="0" presId="urn:microsoft.com/office/officeart/2005/8/layout/venn3"/>
    <dgm:cxn modelId="{AEB56440-0C3C-4F4F-9DA0-F4483A8B3773}" type="presParOf" srcId="{EAC9BC9A-FDC2-4637-AF71-664E120AF80D}" destId="{B1343FB7-C98D-41EA-9A5F-28378A2FF0D9}" srcOrd="3" destOrd="0" presId="urn:microsoft.com/office/officeart/2005/8/layout/venn3"/>
    <dgm:cxn modelId="{8BE7C411-9739-4551-AB0E-A3A56AAE8762}" type="presParOf" srcId="{EAC9BC9A-FDC2-4637-AF71-664E120AF80D}" destId="{C7F549CA-B85C-4D2A-9B1B-62E9A913FC24}" srcOrd="4" destOrd="0" presId="urn:microsoft.com/office/officeart/2005/8/layout/venn3"/>
    <dgm:cxn modelId="{8D4C1511-C8B7-4995-9F2E-796AC6BDB980}" type="presParOf" srcId="{EAC9BC9A-FDC2-4637-AF71-664E120AF80D}" destId="{DBB1E0B2-371C-4437-B875-F8A9365959C8}" srcOrd="5" destOrd="0" presId="urn:microsoft.com/office/officeart/2005/8/layout/venn3"/>
    <dgm:cxn modelId="{7BF4D5BC-76CF-41CC-B08F-D4FB4B707AFA}" type="presParOf" srcId="{EAC9BC9A-FDC2-4637-AF71-664E120AF80D}" destId="{0B311CCD-8874-4098-96B1-6CF0A04FE1D5}" srcOrd="6" destOrd="0" presId="urn:microsoft.com/office/officeart/2005/8/layout/venn3"/>
    <dgm:cxn modelId="{0404AF6A-3ED2-4722-8655-D1A32EE18C58}" type="presParOf" srcId="{EAC9BC9A-FDC2-4637-AF71-664E120AF80D}" destId="{F14990C7-A891-480E-BEBE-F34BB5C2A467}" srcOrd="7" destOrd="0" presId="urn:microsoft.com/office/officeart/2005/8/layout/venn3"/>
    <dgm:cxn modelId="{37F5E364-468B-42DA-BB0A-FB69483B12BC}" type="presParOf" srcId="{EAC9BC9A-FDC2-4637-AF71-664E120AF80D}" destId="{E0353013-0C22-4550-B96F-39EEE29B0A09}" srcOrd="8" destOrd="0" presId="urn:microsoft.com/office/officeart/2005/8/layout/venn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C5BB4D3-C7EF-420A-A11F-7D2D54AA138D}" type="presOf" srcId="{0166A750-55AB-41DD-B3BE-A6E8846615A4}" destId="{EAC9BC9A-FDC2-4637-AF71-664E120AF80D}" srcOrd="0" destOrd="0" presId="urn:microsoft.com/office/officeart/2005/8/layout/venn3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D014A-A3C1-44E6-B92B-9364D9EC090B}">
      <dsp:nvSpPr>
        <dsp:cNvPr id="0" name=""/>
        <dsp:cNvSpPr/>
      </dsp:nvSpPr>
      <dsp:spPr>
        <a:xfrm>
          <a:off x="819" y="1232773"/>
          <a:ext cx="1598452" cy="1598452"/>
        </a:xfrm>
        <a:prstGeom prst="ellipse">
          <a:avLst/>
        </a:prstGeom>
        <a:solidFill>
          <a:srgbClr val="7D0105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2015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234907" y="1466861"/>
        <a:ext cx="1130276" cy="1130276"/>
      </dsp:txXfrm>
    </dsp:sp>
    <dsp:sp modelId="{A2B3D32D-7ED3-4227-A89B-95246726557C}">
      <dsp:nvSpPr>
        <dsp:cNvPr id="0" name=""/>
        <dsp:cNvSpPr/>
      </dsp:nvSpPr>
      <dsp:spPr>
        <a:xfrm>
          <a:off x="1142977" y="1849440"/>
          <a:ext cx="1598452" cy="1598452"/>
        </a:xfrm>
        <a:prstGeom prst="ellipse">
          <a:avLst/>
        </a:prstGeom>
        <a:solidFill>
          <a:srgbClr val="7D0105">
            <a:alpha val="57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2016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1377065" y="2083528"/>
        <a:ext cx="1130276" cy="1130276"/>
      </dsp:txXfrm>
    </dsp:sp>
    <dsp:sp modelId="{C7F549CA-B85C-4D2A-9B1B-62E9A913FC24}">
      <dsp:nvSpPr>
        <dsp:cNvPr id="0" name=""/>
        <dsp:cNvSpPr/>
      </dsp:nvSpPr>
      <dsp:spPr>
        <a:xfrm>
          <a:off x="2428859" y="2135196"/>
          <a:ext cx="1598452" cy="1598452"/>
        </a:xfrm>
        <a:prstGeom prst="ellipse">
          <a:avLst/>
        </a:prstGeom>
        <a:solidFill>
          <a:srgbClr val="7D0105">
            <a:alpha val="6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2017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2662947" y="2369284"/>
        <a:ext cx="1130276" cy="1130276"/>
      </dsp:txXfrm>
    </dsp:sp>
    <dsp:sp modelId="{0B311CCD-8874-4098-96B1-6CF0A04FE1D5}">
      <dsp:nvSpPr>
        <dsp:cNvPr id="0" name=""/>
        <dsp:cNvSpPr/>
      </dsp:nvSpPr>
      <dsp:spPr>
        <a:xfrm>
          <a:off x="3714744" y="2278081"/>
          <a:ext cx="1598452" cy="1598452"/>
        </a:xfrm>
        <a:prstGeom prst="ellipse">
          <a:avLst/>
        </a:prstGeom>
        <a:solidFill>
          <a:srgbClr val="7D0105">
            <a:alpha val="7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2018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3948832" y="2512169"/>
        <a:ext cx="1130276" cy="1130276"/>
      </dsp:txXfrm>
    </dsp:sp>
    <dsp:sp modelId="{E0353013-0C22-4550-B96F-39EEE29B0A09}">
      <dsp:nvSpPr>
        <dsp:cNvPr id="0" name=""/>
        <dsp:cNvSpPr/>
      </dsp:nvSpPr>
      <dsp:spPr>
        <a:xfrm>
          <a:off x="5072066" y="2465547"/>
          <a:ext cx="1598452" cy="1598452"/>
        </a:xfrm>
        <a:prstGeom prst="ellipse">
          <a:avLst/>
        </a:prstGeom>
        <a:solidFill>
          <a:srgbClr val="7D0105">
            <a:alpha val="8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2019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5306154" y="2699635"/>
        <a:ext cx="1130276" cy="1130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63679F-BE87-4C86-914D-B6103A2A0FC6}" type="datetimeFigureOut">
              <a:rPr lang="ru-RU"/>
              <a:pPr>
                <a:defRPr/>
              </a:pPr>
              <a:t>06.06.2018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5F8B25-E85F-48E9-83A4-0A400F233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221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0275" y="739775"/>
            <a:ext cx="4937125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794AE-5F8E-4F02-95AD-E246E1BDAD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722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387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6633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7134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23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АБСТРАКТНЫЕ\Green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73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620691"/>
            <a:ext cx="6264696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445224"/>
            <a:ext cx="5256584" cy="648072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A5EE-C096-4592-82FA-C06DD75DECEC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A334-C32B-44B9-ABEF-B3318B6001C6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4A85-20DD-4063-BFC1-8C3F62DDF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8EB7C-5108-4954-9A3B-D4DF71C9EE64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D3A3-AE18-42AB-AC7D-75C226C8B6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7382-47E0-4902-A7B7-8405B302E3D6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7C78-BF0D-4B0B-AF7E-0EE68E8D7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80FD-9842-425B-849C-991EC345CF11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87888-2411-4488-9CEF-EED964E52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04D5-2BEE-4B4D-99F7-5DC4051E37BA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A602-C1D5-4D0C-81E3-28887DD14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37FE-0E5B-4733-BAED-04402830266D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E559-CB2D-4451-9674-4C632EF56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073B-E54C-4D69-A138-0DF1E53F6315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4A7-B7FA-4E22-A77D-30BC76BF0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EE8-7755-4E4D-A12F-A9B2EF67B0FB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B024-8E7D-4407-A46C-184FE664E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E61AE-93BE-49F4-BD60-022B9C7BB530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4FE0A-18F8-4EB9-A261-E6913C21E3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EBE7F-86D2-4A50-807F-56E76D9AD892}" type="datetime1">
              <a:rPr lang="en-US" smtClean="0"/>
              <a:pPr>
                <a:defRPr/>
              </a:pPr>
              <a:t>6/6/2018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9681-2964-4FDA-BAF4-844C703BF5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258888" y="274638"/>
            <a:ext cx="74279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258888" y="1600203"/>
            <a:ext cx="74279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092953" y="6610350"/>
            <a:ext cx="166584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600" dirty="0" err="1">
                <a:latin typeface="Ariston" pitchFamily="66" charset="0"/>
              </a:rPr>
              <a:t>ProPowerPoint.Ru</a:t>
            </a:r>
            <a:endParaRPr lang="ru-RU" altLang="ru-RU" sz="1600" dirty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400AC-E83A-487D-AB2D-63F2A314E75D}" type="datetime1">
              <a:rPr lang="en-US" smtClean="0"/>
              <a:pPr/>
              <a:t>6/6/2018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4EF0E5-F31B-4EC9-8386-5C2271B321A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-612576" y="-531440"/>
            <a:ext cx="603885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Прямоугольник 17"/>
          <p:cNvSpPr>
            <a:spLocks noChangeArrowheads="1"/>
          </p:cNvSpPr>
          <p:nvPr/>
        </p:nvSpPr>
        <p:spPr bwMode="auto">
          <a:xfrm>
            <a:off x="1571604" y="2071678"/>
            <a:ext cx="2928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городской округ Люберцы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Арка 8"/>
          <p:cNvSpPr/>
          <p:nvPr/>
        </p:nvSpPr>
        <p:spPr>
          <a:xfrm>
            <a:off x="4211960" y="692697"/>
            <a:ext cx="4572000" cy="3118068"/>
          </a:xfrm>
          <a:prstGeom prst="blockArc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-5993" y="2912245"/>
            <a:ext cx="94685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Изменения, вносимые в Решение Совета депутатов муниципального образования городской округ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Люберцы Московской области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06.12.2017 №149/17 «О бюджете муниципального образования городской округ Люберцы Московской области на 2018 год и на плановый период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2019 и 2020 годов»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(уточнение №2)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78878" cy="1415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99792" y="188640"/>
            <a:ext cx="4536504" cy="57606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брошюры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8170224"/>
              </p:ext>
            </p:extLst>
          </p:nvPr>
        </p:nvGraphicFramePr>
        <p:xfrm>
          <a:off x="0" y="1268761"/>
          <a:ext cx="9144000" cy="413994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316416"/>
                <a:gridCol w="827584"/>
              </a:tblGrid>
              <a:tr h="30628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 Необходимость вносимых изменений.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257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Основные параметры бюджета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 городской округ Люберцы Московской области на 2018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и на плановый период </a:t>
                      </a:r>
                    </a:p>
                    <a:p>
                      <a:pPr algn="l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и 2020 годов.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4-22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61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2.1. Сведения об изменении доходов бюджета округа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85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2.2. Сведения об изменении расходов бюджета округа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10-22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991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 Сведения об изменении расходов по муниципальным программам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23-31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0081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Причины уточнения расходов бюджета округа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муниципальным программам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32-38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5. Сведения  об изменениях источников внутреннего финансирования дефицита бюджета округа. 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Причины изменения источников покрытия дефицита бюджета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округа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7. Контактная информация.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297696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9215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Необходимость вносимых изменений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6992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Совета депутатов муниципального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городской округ Люберцы Московской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области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06.12.2017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149/17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«О бюджете муниципального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городской округ Люберцы Московской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области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годов» вносились изменения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Решениями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Совета депутатов муниципального образования городской округ Люберцы Московской области от 21.03.2018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177/20, от 06.06.2018 №217/22.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7496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Необходимость вносимых изменений обусловлены следующими причинами: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1.Необходимость включения в бюджет района средств, подлежащих получению из федерального бюджета, бюджета Московской области в соответствии с нормативно-правовыми актами.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Уточнением и перераспределением отдельных расходов бюджета района в связи с необходимостью финансового обеспечения мероприятий по приоритетным направлениям.</a:t>
            </a:r>
          </a:p>
          <a:p>
            <a:pPr lvl="0" indent="355600"/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3.Увеличение расходов Дорожного фонда.</a:t>
            </a:r>
          </a:p>
          <a:p>
            <a:pPr marL="1614488" indent="-711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учетом вносимых поправок изменились основные параметры бюджета района          на 2018 год и на плановый период 2019 и 2020 годов.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городской округ Люберцы Московской области на 2018 год и на плановый период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и 2020 годов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8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бюджета округа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2" y="1428736"/>
          <a:ext cx="9144032" cy="40978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14776"/>
                <a:gridCol w="928694"/>
                <a:gridCol w="1071570"/>
                <a:gridCol w="1071570"/>
                <a:gridCol w="1214446"/>
                <a:gridCol w="1142976"/>
              </a:tblGrid>
              <a:tr h="101894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№217/22 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15256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4 784,2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71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прибыль, доходы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1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товары (работы, услуги), реализуемые на территории Российской Федерации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имущество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пошлина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Задолженность и перерасчеты по отмененным налогам, сборам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иным обязательным платежам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030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973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8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274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Прочие неналоговые доходы 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85801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бюджета округа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0" y="1428736"/>
          <a:ext cx="9144001" cy="42948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3372"/>
                <a:gridCol w="1000132"/>
                <a:gridCol w="928694"/>
                <a:gridCol w="857257"/>
                <a:gridCol w="1071569"/>
                <a:gridCol w="1142977"/>
              </a:tblGrid>
              <a:tr h="135732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1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 том числе: 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4 892,0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4 151,2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Дотации бюджетам 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3 888,5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6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бюджетов бюджетной системы РФ от возврата бюджетами бюджетной  системы Российской Федерации и организациями остатков субсидий, субвенций и иных межбюджетных трансфертов, имеющих целевое назначение, прошлых лет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ИМТ, имеющих целевое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назначение, прошлых лет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8 935,4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9 205,8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57158" y="285728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0" y="1643050"/>
          <a:ext cx="9072594" cy="388336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/>
                <a:gridCol w="3136229"/>
                <a:gridCol w="901527"/>
                <a:gridCol w="837132"/>
                <a:gridCol w="772738"/>
                <a:gridCol w="965921"/>
                <a:gridCol w="958881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10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  <a:endParaRPr lang="ru-RU" sz="900" b="0" i="0" u="none" strike="noStrike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0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1 420,2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прибыль,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1 05 01000 01 0000 110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1 05 02000 02 0000 110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1 05 04000 02 0000 110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357298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44" y="142852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0" y="1357298"/>
          <a:ext cx="9072594" cy="42148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/>
                <a:gridCol w="3136229"/>
                <a:gridCol w="901527"/>
                <a:gridCol w="837132"/>
                <a:gridCol w="772738"/>
                <a:gridCol w="965921"/>
                <a:gridCol w="958881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10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  <a:endParaRPr lang="ru-RU" sz="900" b="0" i="0" u="none" strike="noStrike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333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1 06 01000 00 0000 110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1 06 06000 00 0000 110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и перерасчеты по отменным налогам, сборам и иным обязательным платежам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4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  и компенсации  затрат государства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1" y="1500174"/>
          <a:ext cx="9144032" cy="437489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71604"/>
                <a:gridCol w="3500462"/>
                <a:gridCol w="642942"/>
                <a:gridCol w="785818"/>
                <a:gridCol w="857256"/>
                <a:gridCol w="928694"/>
                <a:gridCol w="857256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дохода по бюджетной классификации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10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  <a:endParaRPr lang="ru-RU" sz="900" b="0" i="0" u="none" strike="noStrike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048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4 904,5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2 02 10000 00 0000 151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2 02 20000 00 0000 151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свыше 200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2 02 30000 00 0000 151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бюджетной системы Российской Федерации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2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2 02 40000 00 0000 151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02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назначение, прошлых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свыше 200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ДОХОДОВ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3 017,9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285860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89" y="142852"/>
            <a:ext cx="73581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бюджета округа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1502076"/>
              </p:ext>
            </p:extLst>
          </p:nvPr>
        </p:nvGraphicFramePr>
        <p:xfrm>
          <a:off x="1" y="1196755"/>
          <a:ext cx="9012951" cy="4773990"/>
        </p:xfrm>
        <a:graphic>
          <a:graphicData uri="http://schemas.openxmlformats.org/drawingml/2006/table">
            <a:tbl>
              <a:tblPr firstRow="1" lastRow="1" bandRow="1"/>
              <a:tblGrid>
                <a:gridCol w="3779911"/>
                <a:gridCol w="1008112"/>
                <a:gridCol w="998422"/>
                <a:gridCol w="928694"/>
                <a:gridCol w="1143008"/>
                <a:gridCol w="1154804"/>
              </a:tblGrid>
              <a:tr h="112769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313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1 173,8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1 177,5</a:t>
                      </a:r>
                    </a:p>
                  </a:txBody>
                  <a:tcPr marL="9525" marR="9525" marT="9525" marB="0" anchor="ctr"/>
                </a:tc>
              </a:tr>
              <a:tr h="203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</a:tr>
              <a:tr h="397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</a:tr>
              <a:tr h="260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536,7</a:t>
                      </a: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774,3</a:t>
                      </a:r>
                    </a:p>
                  </a:txBody>
                  <a:tcPr marL="9525" marR="9525" marT="9525" marB="0" anchor="ctr"/>
                </a:tc>
              </a:tr>
              <a:tr h="27594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</a:tr>
              <a:tr h="28740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5 714,1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5 583,8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5 470,4</a:t>
                      </a:r>
                    </a:p>
                  </a:txBody>
                  <a:tcPr marL="9525" marR="9525" marT="9525" marB="0" anchor="ctr"/>
                </a:tc>
              </a:tr>
              <a:tr h="2840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347,2</a:t>
                      </a:r>
                    </a:p>
                  </a:txBody>
                  <a:tcPr marL="9525" marR="9525" marT="9525" marB="0" anchor="ctr"/>
                </a:tc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487,5</a:t>
                      </a: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339,2</a:t>
                      </a: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466858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10 444,6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9 124,0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9 231,1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000892" y="100010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71605" y="142852"/>
            <a:ext cx="65008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>
              <a:lnSpc>
                <a:spcPct val="100000"/>
              </a:lnSpc>
            </a:pPr>
            <a:r>
              <a:rPr lang="ru-RU" sz="3000" b="1" spc="-5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6930210"/>
              </p:ext>
            </p:extLst>
          </p:nvPr>
        </p:nvGraphicFramePr>
        <p:xfrm>
          <a:off x="-1" y="1214422"/>
          <a:ext cx="9144001" cy="4389736"/>
        </p:xfrm>
        <a:graphic>
          <a:graphicData uri="http://schemas.openxmlformats.org/drawingml/2006/table">
            <a:tbl>
              <a:tblPr firstRow="1" lastRow="1" bandRow="1"/>
              <a:tblGrid>
                <a:gridCol w="4572000"/>
                <a:gridCol w="936104"/>
                <a:gridCol w="792088"/>
                <a:gridCol w="864096"/>
                <a:gridCol w="1008112"/>
                <a:gridCol w="971601"/>
              </a:tblGrid>
              <a:tr h="129804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48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21,6</a:t>
                      </a:r>
                    </a:p>
                  </a:txBody>
                  <a:tcPr marL="9525" marR="9525" marT="9525" marB="0" anchor="ctr"/>
                </a:tc>
              </a:tr>
              <a:tr h="7746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375,6</a:t>
                      </a:r>
                    </a:p>
                  </a:txBody>
                  <a:tcPr marL="9525" marR="9525" marT="9525" marB="0" anchor="ctr"/>
                </a:tc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</a:p>
                  </a:txBody>
                  <a:tcPr marL="9525" marR="9525" marT="9525" marB="0" anchor="ctr"/>
                </a:tc>
              </a:tr>
              <a:tr h="2692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</a:tr>
              <a:tr h="2697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697,8</a:t>
                      </a:r>
                    </a:p>
                  </a:txBody>
                  <a:tcPr marL="9525" marR="9525" marT="9525" marB="0" anchor="ctr"/>
                </a:tc>
              </a:tr>
              <a:tr h="269209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1 288,2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1 405,8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1 173,8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1 177,5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643702" y="100010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714482" y="285729"/>
            <a:ext cx="500066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5880"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10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оборона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9746319"/>
              </p:ext>
            </p:extLst>
          </p:nvPr>
        </p:nvGraphicFramePr>
        <p:xfrm>
          <a:off x="-1" y="1124745"/>
          <a:ext cx="9144001" cy="1865926"/>
        </p:xfrm>
        <a:graphic>
          <a:graphicData uri="http://schemas.openxmlformats.org/drawingml/2006/table">
            <a:tbl>
              <a:tblPr firstRow="1" lastRow="1" bandRow="1"/>
              <a:tblGrid>
                <a:gridCol w="3995936"/>
                <a:gridCol w="1008113"/>
                <a:gridCol w="1008112"/>
                <a:gridCol w="864096"/>
                <a:gridCol w="1152127"/>
                <a:gridCol w="1115617"/>
              </a:tblGrid>
              <a:tr h="1224135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491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26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-180528" y="2996952"/>
            <a:ext cx="11089232" cy="47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733425" indent="55563">
              <a:lnSpc>
                <a:spcPct val="100600"/>
              </a:lnSpc>
            </a:pPr>
            <a:r>
              <a:rPr lang="ru-RU" sz="245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24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2702574"/>
              </p:ext>
            </p:extLst>
          </p:nvPr>
        </p:nvGraphicFramePr>
        <p:xfrm>
          <a:off x="0" y="3501008"/>
          <a:ext cx="9144000" cy="2561029"/>
        </p:xfrm>
        <a:graphic>
          <a:graphicData uri="http://schemas.openxmlformats.org/drawingml/2006/table">
            <a:tbl>
              <a:tblPr firstRow="1" lastRow="1" bandRow="1"/>
              <a:tblGrid>
                <a:gridCol w="4499992"/>
                <a:gridCol w="936104"/>
                <a:gridCol w="792088"/>
                <a:gridCol w="864096"/>
                <a:gridCol w="1008112"/>
                <a:gridCol w="1043608"/>
              </a:tblGrid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405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1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6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239782"/>
              </p:ext>
            </p:extLst>
          </p:nvPr>
        </p:nvGraphicFramePr>
        <p:xfrm>
          <a:off x="-1" y="1571612"/>
          <a:ext cx="9144001" cy="2944123"/>
        </p:xfrm>
        <a:graphic>
          <a:graphicData uri="http://schemas.openxmlformats.org/drawingml/2006/table">
            <a:tbl>
              <a:tblPr firstRow="1" lastRow="1" bandRow="1"/>
              <a:tblGrid>
                <a:gridCol w="4427984"/>
                <a:gridCol w="929835"/>
                <a:gridCol w="928694"/>
                <a:gridCol w="805767"/>
                <a:gridCol w="1008112"/>
                <a:gridCol w="1043609"/>
              </a:tblGrid>
              <a:tr h="129614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97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</a:tr>
              <a:tr h="2471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781,9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481,4</a:t>
                      </a:r>
                    </a:p>
                  </a:txBody>
                  <a:tcPr marL="9525" marR="9525" marT="9525" marB="0" anchor="ctr"/>
                </a:tc>
              </a:tr>
              <a:tr h="2690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</a:tr>
              <a:tr h="346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33,4</a:t>
                      </a:r>
                    </a:p>
                  </a:txBody>
                  <a:tcPr marL="9525" marR="9525" marT="9525" marB="0" anchor="ctr"/>
                </a:tc>
              </a:tr>
              <a:tr h="4879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855,4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133,1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536,7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643702" y="12858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428998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 smtClean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958297" cy="857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1459093"/>
              </p:ext>
            </p:extLst>
          </p:nvPr>
        </p:nvGraphicFramePr>
        <p:xfrm>
          <a:off x="-1" y="1214422"/>
          <a:ext cx="9144001" cy="2787792"/>
        </p:xfrm>
        <a:graphic>
          <a:graphicData uri="http://schemas.openxmlformats.org/drawingml/2006/table">
            <a:tbl>
              <a:tblPr firstRow="1" lastRow="1" bandRow="1"/>
              <a:tblGrid>
                <a:gridCol w="4286248"/>
                <a:gridCol w="1000132"/>
                <a:gridCol w="857257"/>
                <a:gridCol w="948643"/>
                <a:gridCol w="1008112"/>
                <a:gridCol w="1043609"/>
              </a:tblGrid>
              <a:tr h="121444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49,9</a:t>
                      </a: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604,7</a:t>
                      </a: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Прикладные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научные исследования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</a:tr>
              <a:tr h="28577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области  </a:t>
                      </a:r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112,3</a:t>
                      </a: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774,3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00826" y="1000108"/>
            <a:ext cx="1928826" cy="23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571876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 smtClean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окружающей</a:t>
            </a:r>
            <a:r>
              <a:rPr lang="ru-RU" sz="2500" b="1" spc="-5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9844405"/>
              </p:ext>
            </p:extLst>
          </p:nvPr>
        </p:nvGraphicFramePr>
        <p:xfrm>
          <a:off x="0" y="4429132"/>
          <a:ext cx="9144000" cy="1832740"/>
        </p:xfrm>
        <a:graphic>
          <a:graphicData uri="http://schemas.openxmlformats.org/drawingml/2006/table">
            <a:tbl>
              <a:tblPr firstRow="1" lastRow="1" bandRow="1"/>
              <a:tblGrid>
                <a:gridCol w="4000496"/>
                <a:gridCol w="1000132"/>
                <a:gridCol w="1000132"/>
                <a:gridCol w="857256"/>
                <a:gridCol w="1170368"/>
                <a:gridCol w="1115616"/>
              </a:tblGrid>
              <a:tr h="118122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8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6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923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442915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108585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7366895"/>
              </p:ext>
            </p:extLst>
          </p:nvPr>
        </p:nvGraphicFramePr>
        <p:xfrm>
          <a:off x="0" y="1142984"/>
          <a:ext cx="9144000" cy="2941488"/>
        </p:xfrm>
        <a:graphic>
          <a:graphicData uri="http://schemas.openxmlformats.org/drawingml/2006/table">
            <a:tbl>
              <a:tblPr firstRow="1" lastRow="1" bandRow="1"/>
              <a:tblGrid>
                <a:gridCol w="3899645"/>
                <a:gridCol w="1100983"/>
                <a:gridCol w="1000132"/>
                <a:gridCol w="888555"/>
                <a:gridCol w="1139069"/>
                <a:gridCol w="1115616"/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184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2 335,8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2 342,3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2 465,5</a:t>
                      </a:r>
                    </a:p>
                  </a:txBody>
                  <a:tcPr marL="9525" marR="9525" marT="9525" marB="0" anchor="ctr"/>
                </a:tc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2 940,2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-159,2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2 639,0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2 571,0</a:t>
                      </a:r>
                    </a:p>
                  </a:txBody>
                  <a:tcPr marL="9525" marR="9525" marT="9525" marB="0" anchor="ctr"/>
                </a:tc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373,1</a:t>
                      </a:r>
                    </a:p>
                  </a:txBody>
                  <a:tcPr marL="9525" marR="9525" marT="9525" marB="0" anchor="ctr"/>
                </a:tc>
              </a:tr>
              <a:tr h="344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</a:tr>
              <a:tr h="176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ctr"/>
                </a:tc>
              </a:tr>
              <a:tr h="191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</a:tr>
              <a:tr h="38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5 714,1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5 583,8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-130,3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5 435,7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5 470,4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372200" y="62068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136103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411760" y="3933056"/>
            <a:ext cx="557216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Культура,</a:t>
            </a:r>
            <a:r>
              <a:rPr lang="ru-RU" sz="2500" b="1" spc="-4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кинематография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979496"/>
              </p:ext>
            </p:extLst>
          </p:nvPr>
        </p:nvGraphicFramePr>
        <p:xfrm>
          <a:off x="-1" y="4437112"/>
          <a:ext cx="9144001" cy="2121921"/>
        </p:xfrm>
        <a:graphic>
          <a:graphicData uri="http://schemas.openxmlformats.org/drawingml/2006/table">
            <a:tbl>
              <a:tblPr firstRow="1" lastRow="1" bandRow="1"/>
              <a:tblGrid>
                <a:gridCol w="3491880"/>
                <a:gridCol w="1152128"/>
                <a:gridCol w="1008112"/>
                <a:gridCol w="1152128"/>
                <a:gridCol w="1152128"/>
                <a:gridCol w="1187625"/>
              </a:tblGrid>
              <a:tr h="110713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6421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12762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</a:tr>
              <a:tr h="375285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043" y="54929"/>
            <a:ext cx="879057" cy="67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43041" y="142852"/>
            <a:ext cx="478634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2500" b="1" spc="-6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2445186"/>
              </p:ext>
            </p:extLst>
          </p:nvPr>
        </p:nvGraphicFramePr>
        <p:xfrm>
          <a:off x="-1" y="1128043"/>
          <a:ext cx="9144001" cy="2041084"/>
        </p:xfrm>
        <a:graphic>
          <a:graphicData uri="http://schemas.openxmlformats.org/drawingml/2006/table">
            <a:tbl>
              <a:tblPr firstRow="1" lastRow="1" bandRow="1"/>
              <a:tblGrid>
                <a:gridCol w="3505850"/>
                <a:gridCol w="1137589"/>
                <a:gridCol w="1143008"/>
                <a:gridCol w="1089810"/>
                <a:gridCol w="1152128"/>
                <a:gridCol w="1115616"/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162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</a:tr>
              <a:tr h="257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157,5</a:t>
                      </a:r>
                    </a:p>
                  </a:txBody>
                  <a:tcPr marL="9525" marR="9525" marT="9525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303,3</a:t>
                      </a:r>
                    </a:p>
                  </a:txBody>
                  <a:tcPr marL="9525" marR="9525" marT="9525" marB="0" anchor="ctr"/>
                </a:tc>
              </a:tr>
              <a:tr h="3182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457,8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462,3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-4,5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424,6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487,5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76256" y="83671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95736" y="3338802"/>
            <a:ext cx="577105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</a:t>
            </a:r>
            <a:r>
              <a:rPr lang="ru-RU" sz="2500" b="1" spc="2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9854342"/>
              </p:ext>
            </p:extLst>
          </p:nvPr>
        </p:nvGraphicFramePr>
        <p:xfrm>
          <a:off x="0" y="3933056"/>
          <a:ext cx="9144001" cy="2242988"/>
        </p:xfrm>
        <a:graphic>
          <a:graphicData uri="http://schemas.openxmlformats.org/drawingml/2006/table">
            <a:tbl>
              <a:tblPr firstRow="1" lastRow="1" bandRow="1"/>
              <a:tblGrid>
                <a:gridCol w="3851920"/>
                <a:gridCol w="1008112"/>
                <a:gridCol w="1008112"/>
                <a:gridCol w="864096"/>
                <a:gridCol w="1224136"/>
                <a:gridCol w="1187625"/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857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408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161,9</a:t>
                      </a:r>
                    </a:p>
                  </a:txBody>
                  <a:tcPr marL="9525" marR="9525" marT="9525" marB="0" anchor="ctr"/>
                </a:tc>
              </a:tr>
              <a:tr h="2065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</a:tr>
              <a:tr h="2857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346,0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337,1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339,2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9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116632"/>
            <a:ext cx="6715172" cy="102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sz="3000" b="1" spc="-7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2159131"/>
              </p:ext>
            </p:extLst>
          </p:nvPr>
        </p:nvGraphicFramePr>
        <p:xfrm>
          <a:off x="0" y="1484785"/>
          <a:ext cx="9144001" cy="2303433"/>
        </p:xfrm>
        <a:graphic>
          <a:graphicData uri="http://schemas.openxmlformats.org/drawingml/2006/table">
            <a:tbl>
              <a:tblPr firstRow="1" lastRow="1" bandRow="1"/>
              <a:tblGrid>
                <a:gridCol w="4355976"/>
                <a:gridCol w="936104"/>
                <a:gridCol w="864096"/>
                <a:gridCol w="936104"/>
                <a:gridCol w="1008112"/>
                <a:gridCol w="1043609"/>
              </a:tblGrid>
              <a:tr h="148460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3155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32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="" xmlns:p14="http://schemas.microsoft.com/office/powerpoint/2010/main" val="1409010106"/>
              </p:ext>
            </p:extLst>
          </p:nvPr>
        </p:nvGraphicFramePr>
        <p:xfrm>
          <a:off x="129695" y="2776644"/>
          <a:ext cx="67151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 descr="c0c871a7a02b8b39d31efc2c46bc6e8f.jpg"/>
          <p:cNvPicPr>
            <a:picLocks noChangeAspect="1"/>
          </p:cNvPicPr>
          <p:nvPr/>
        </p:nvPicPr>
        <p:blipFill>
          <a:blip r:embed="rId6" cstate="print">
            <a:lum contrast="-10000"/>
          </a:blip>
          <a:stretch>
            <a:fillRect/>
          </a:stretch>
        </p:blipFill>
        <p:spPr>
          <a:xfrm>
            <a:off x="6715140" y="3929066"/>
            <a:ext cx="2393357" cy="2928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85728"/>
            <a:ext cx="6715172" cy="99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Сведения об объеме муниц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ипального</a:t>
            </a:r>
            <a:r>
              <a:rPr lang="ru-RU" sz="3000" b="1" spc="-7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2159131"/>
              </p:ext>
            </p:extLst>
          </p:nvPr>
        </p:nvGraphicFramePr>
        <p:xfrm>
          <a:off x="0" y="1500174"/>
          <a:ext cx="9072626" cy="4003696"/>
        </p:xfrm>
        <a:graphic>
          <a:graphicData uri="http://schemas.openxmlformats.org/drawingml/2006/table">
            <a:tbl>
              <a:tblPr firstRow="1" lastRow="1" bandRow="1"/>
              <a:tblGrid>
                <a:gridCol w="571472"/>
                <a:gridCol w="4357718"/>
                <a:gridCol w="1357322"/>
                <a:gridCol w="1428760"/>
                <a:gridCol w="1357354"/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состоянию на 01.01.2018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 состоянию на </a:t>
                      </a:r>
                      <a:r>
                        <a:rPr lang="ru-RU" sz="1200" b="1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к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01.01.2018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Муниципальный долг - 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Кредиты коммерческих банков и иных кредитных организаций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Бюджетные кредиты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ценные бумаги, осуществляемые путем выпуска ценных бумаг (в валюте Российской Федерации)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гарантии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обслуживание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4 523,2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1 585,3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-2 937,9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3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Уровень муниципального долга к налоговым и неналоговым доходам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="" xmlns:p14="http://schemas.microsoft.com/office/powerpoint/2010/main" val="1409010106"/>
              </p:ext>
            </p:extLst>
          </p:nvPr>
        </p:nvGraphicFramePr>
        <p:xfrm>
          <a:off x="129695" y="6143644"/>
          <a:ext cx="4585181" cy="69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1" y="1500174"/>
          <a:ext cx="9144032" cy="458352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/>
                <a:gridCol w="4572032"/>
                <a:gridCol w="928694"/>
                <a:gridCol w="714380"/>
                <a:gridCol w="857256"/>
                <a:gridCol w="785818"/>
                <a:gridCol w="714349"/>
              </a:tblGrid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01.05.2018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01.05.2017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0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БЮДЖЕТА -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10 407,4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1 286,60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02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285860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1" y="1357298"/>
          <a:ext cx="9144032" cy="4793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/>
                <a:gridCol w="4643470"/>
                <a:gridCol w="857256"/>
                <a:gridCol w="714380"/>
                <a:gridCol w="857256"/>
                <a:gridCol w="785818"/>
                <a:gridCol w="714349"/>
              </a:tblGrid>
              <a:tr h="8382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0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Прикладные научные исследования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1" y="1357298"/>
          <a:ext cx="9144032" cy="42949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/>
                <a:gridCol w="4643470"/>
                <a:gridCol w="857256"/>
                <a:gridCol w="714380"/>
                <a:gridCol w="857256"/>
                <a:gridCol w="785818"/>
                <a:gridCol w="714349"/>
              </a:tblGrid>
              <a:tr h="8382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0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2 940,5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-32" y="1428736"/>
          <a:ext cx="9144032" cy="463977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/>
                <a:gridCol w="4572033"/>
                <a:gridCol w="857256"/>
                <a:gridCol w="785817"/>
                <a:gridCol w="857256"/>
                <a:gridCol w="785818"/>
                <a:gridCol w="714349"/>
              </a:tblGrid>
              <a:tr h="928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01.05.2017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905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1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свыше 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00026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143108" y="6143644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* В соответствии с отчетом об исполнении бюджета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5313514"/>
              </p:ext>
            </p:extLst>
          </p:nvPr>
        </p:nvGraphicFramePr>
        <p:xfrm>
          <a:off x="0" y="1357298"/>
          <a:ext cx="9143999" cy="4666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/>
                <a:gridCol w="857256"/>
                <a:gridCol w="870936"/>
                <a:gridCol w="792088"/>
                <a:gridCol w="1008112"/>
                <a:gridCol w="1043607"/>
              </a:tblGrid>
              <a:tr h="1143008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04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59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5 431,2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5 273,5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5 135,3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9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6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системы отдыха, оздоровления и занятости детей и подростков в период школьных каникул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6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331,0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9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повышение энергетической эффективности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35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похоронного дела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поддержка населения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52320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21994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0709796"/>
              </p:ext>
            </p:extLst>
          </p:nvPr>
        </p:nvGraphicFramePr>
        <p:xfrm>
          <a:off x="0" y="1428736"/>
          <a:ext cx="9143999" cy="4037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/>
                <a:gridCol w="857826"/>
                <a:gridCol w="870366"/>
                <a:gridCol w="864096"/>
                <a:gridCol w="1008112"/>
                <a:gridCol w="1043607"/>
              </a:tblGrid>
              <a:tr h="144016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83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56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гражданам субсидий на оплату жилого помещения и коммунальных услуг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59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транспортной системы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38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системы информирования населения о деятельности органов местного самоуправления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97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имущественного комплекса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29520" y="1214422"/>
            <a:ext cx="1500199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9219649"/>
              </p:ext>
            </p:extLst>
          </p:nvPr>
        </p:nvGraphicFramePr>
        <p:xfrm>
          <a:off x="0" y="1428735"/>
          <a:ext cx="9144000" cy="4348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7686"/>
                <a:gridCol w="928694"/>
                <a:gridCol w="857256"/>
                <a:gridCol w="928694"/>
                <a:gridCol w="1028062"/>
                <a:gridCol w="1043608"/>
              </a:tblGrid>
              <a:tr h="1143009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г.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22520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69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845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3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«Жилище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704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информационно-коммуникационных технологий для повышения эффективности процессов управления и создания благоприятных условий жизни и ведения бизнеса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05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0" y="1302108"/>
          <a:ext cx="9144000" cy="41925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/>
                <a:gridCol w="936104"/>
                <a:gridCol w="792088"/>
                <a:gridCol w="864096"/>
                <a:gridCol w="1008112"/>
                <a:gridCol w="971600"/>
              </a:tblGrid>
              <a:tr h="1198198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№1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№177/20 от 21.03.2018)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первоначального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принятого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«Благоустройство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озеленение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397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архивного дела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52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здоровья граждан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развитие жилищно-коммунального хозяйства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43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01324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  <a:tr h="286140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  <a:tr h="456747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округа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условно  утвержденных</a:t>
                      </a:r>
                      <a:r>
                        <a:rPr lang="ru-RU" sz="1200" b="1" spc="-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9 231,1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728" y="285728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-32" y="1500175"/>
          <a:ext cx="9144032" cy="3989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/>
                <a:gridCol w="5429256"/>
                <a:gridCol w="928694"/>
                <a:gridCol w="928694"/>
                <a:gridCol w="785818"/>
              </a:tblGrid>
              <a:tr h="7143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1 372,0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5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02 0 00 00000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83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03 0 00 00000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системы отдыха, оздоровления и занятости детей и подростков в период школьных каникул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04 0 00 00000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05 0 00 00000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06 0 00 00000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повышение энергетической эффективности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07 0 00 00000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похоронного дела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08 0 00 00000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поддержка населения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858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357166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0" y="1428736"/>
          <a:ext cx="9144032" cy="417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/>
                <a:gridCol w="5429256"/>
                <a:gridCol w="928694"/>
                <a:gridCol w="928694"/>
                <a:gridCol w="785818"/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09 0 00 00000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гражданам субсидий на оплату жилого помещения и коммунальных услуг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5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транспортной системы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83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системы информирования населения о деятельности органов местного самоуправления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имущественного комплекса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6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928662" y="285728"/>
            <a:ext cx="792961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0" y="1428736"/>
          <a:ext cx="9144032" cy="3898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/>
                <a:gridCol w="5357818"/>
                <a:gridCol w="1000132"/>
                <a:gridCol w="928694"/>
                <a:gridCol w="785818"/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«Жилище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7025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информационно-коммуникационных технологий для повышения эффективности процессов управления и создания благоприятных условий жизни и ведения бизнеса в городском округе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587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27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«Благоустройство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озеленение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архивного дела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здоровья граждан на территории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развитие жилищно-коммунального хозяйства городского округа Люберцы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85728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0" y="1428736"/>
          <a:ext cx="9144032" cy="2624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/>
                <a:gridCol w="5357818"/>
                <a:gridCol w="1000132"/>
                <a:gridCol w="928694"/>
                <a:gridCol w="785818"/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01.05.2018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24 0 00 00000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городского округа Люберцы Московской 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10 409,4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86644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7045897"/>
              </p:ext>
            </p:extLst>
          </p:nvPr>
        </p:nvGraphicFramePr>
        <p:xfrm>
          <a:off x="0" y="1500174"/>
          <a:ext cx="9144000" cy="3929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0166"/>
                <a:gridCol w="7643834"/>
              </a:tblGrid>
              <a:tr h="43275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731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20348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56,3 млн.рублей, в том числе: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капитального ремонта  и приобретение оборудования для СОШ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№22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планируется 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54,4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внедрение современных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образовательных технологий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0,4 млн.рублей;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закупку оборудования для общеобразовательных организаций - победителей конкурса на присвоение статуса Региональной инновационной площадки Московской области (в рамках заключенного соглашения ЦИОГВ) планируется направить 1,5 млн.рублей;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из бюджета Московской области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троительство пристройки на 300 мест, пристройки к МОУ СОШ № 59 (Люберецкий район,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г.п.Красково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д.Марусино, ул.Заречная, д.26), школы на 275 мест (Люберецкий район,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г.п.Малаховка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ул.Пионерская, д.19), пристройки к МОУ Кадетская школа на 200 мест (г.Люберцы, 3 почтовое отделение, д.50)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сумме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214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млн.рублей.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на поддержку творческой деятельности и техническое оснащение детских и кукольных театров в сумме 1,8 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1325769"/>
              </p:ext>
            </p:extLst>
          </p:nvPr>
        </p:nvGraphicFramePr>
        <p:xfrm>
          <a:off x="-31" y="1357299"/>
          <a:ext cx="9108536" cy="3451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5949"/>
                <a:gridCol w="7322587"/>
              </a:tblGrid>
              <a:tr h="642941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Спорт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обеспечение выполнения муниципального задания  МУ «Стадион «Торпедо» в 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1462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«Муниципальное управление городского округа Люберцы Московской области»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128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осуществление государственных полномочий в соответствии с Законом Московской области № 107/2014-ОЗ «О наделении органов местного самоуправления муниципальных образований Московской области отдельными государственными полномочиями Московской области» за счет субвенции бюджетам муниципальных образований Московской области планируется направить 1,7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содержание органов местного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самоуправления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администрации  городского округа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Люберцы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32,9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беспечение деятельности МУ "Дирекция обеспечения деятельности органов местного самоуправления"направить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93,4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связи с ликвидацией администрации города Люберцы  в сумме 6,6 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8206566"/>
              </p:ext>
            </p:extLst>
          </p:nvPr>
        </p:nvGraphicFramePr>
        <p:xfrm>
          <a:off x="-32" y="1377953"/>
          <a:ext cx="9144064" cy="3846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4776"/>
                <a:gridCol w="5429288"/>
              </a:tblGrid>
              <a:tr h="836601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3012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«Энергосбережение и повышение энергетической эффективности в городском округе Люберцы Московской области» 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из бюджета Московской области на устройство и капитальный ремонт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электросетевого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хозяйства, систем наружного освещения и архитектурно-художественного освещения в рамках реализации приоритетного проекта "Светлый город« в сумме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21,5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9017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«Развитие похоронного дела на территории городского округа Люберцы Московской области» 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5,2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беспечение деятельности МУ «Люберецкая ритуальная служба» планируется направить 0,3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инвентаризации муниципальных кладбищ, расположенных в городском округе Люберцы планируется направить 4,9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90173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"Социальная поддержка населения в городском округе Люберцы Московской области" 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3,3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создание условий для получения детьми-инвалидами качественного образования в муниципальных образовательных организациях 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2,5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создание доступной среды в муниципальных учреждениях культуры 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0,8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196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703949"/>
              </p:ext>
            </p:extLst>
          </p:nvPr>
        </p:nvGraphicFramePr>
        <p:xfrm>
          <a:off x="-31" y="1366177"/>
          <a:ext cx="9130340" cy="44911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50228"/>
                <a:gridCol w="5580112"/>
              </a:tblGrid>
              <a:tr h="919815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691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«Развитие имущественного комплекса городского округа Люберцы Московской 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на оформление документов для постановки на кадастровый учет земельных участков под объектами недвижимого имущества в сумме                0,5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41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«Обеспечение безопасности жизнедеятельности населения городского округа Люберцы Московской 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12,8 млн.рублей, в том 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служащих МКУ «ЕДДС-112» планируется направить  4,5 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разработку проектно-сметной документации для строительства пожарного депо по адресу: Московская область, городской округ Люберцы, рабочий поселок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Малаховка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пересечение Большого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Кореневского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шоссе и ул. Карла Либкнехта планируется направить 5,8 млн.рублей;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изготовление наглядных пособий, информационных стендов, табличек, листовок, памяток, брошюр, видеороликов планируется направить 0,2 млн.рублей;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оказание услуг по предоставлению видеоизображения и техническому обслуживанию систем видеонаблюдения на территории городского округа планируется направить 2,0 млн.рублей;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приобретение оборудования для системы технологического обеспечение региональной общественной безопасности и оперативного управление "Безопасный регион планируется направить 0,3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03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703949"/>
              </p:ext>
            </p:extLst>
          </p:nvPr>
        </p:nvGraphicFramePr>
        <p:xfrm>
          <a:off x="-31" y="1366177"/>
          <a:ext cx="9144064" cy="4478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7717"/>
                <a:gridCol w="4786347"/>
              </a:tblGrid>
              <a:tr h="919815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9835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организацию деятельности многофункционального центра предоставления государственных и муниципальных услуг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(в том числе на мероприятия, связанные с подготовкой к открытию новых окон) в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сумме 33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382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«Жилище городского округа Люберцы Московской области»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на оказание государственной поддержки молодым семьям в виде социальных выплат на приобретение жилого помещения или строительство индивидуального жилого дома (в рамках заключенного соглашения ЦИОГВ) в сумме 4,5 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3824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«Благоустройство и озеленение территории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74,1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ликвидацию несанкционированных свалок на территории городского округа Люберцы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 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риобретение и установка контейнеров под раздельные виды мусора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 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беспечение деятельности МУ «ОКБЖКХ»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49,1 млн.рублей.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расходы на ремонт детских игровых и спортивных площадок городского округа Люберцы в сумме 8 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03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703949"/>
              </p:ext>
            </p:extLst>
          </p:nvPr>
        </p:nvGraphicFramePr>
        <p:xfrm>
          <a:off x="13660" y="1500174"/>
          <a:ext cx="9130340" cy="36338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0461"/>
                <a:gridCol w="5629879"/>
              </a:tblGrid>
              <a:tr h="919815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9835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«Содержание и развитие жилищно-коммунального хозяйства городского округа Люберцы Московской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Увеличены расходы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возмещение недополученных доходов по вывозу и утилизации твердых бытовых отходов и крупногабаритного мусора в сумме 25 млн.рублей.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расходы  в сумме 29,8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емонт подъездов многоквартирных домов за счет субсидии бюджетам муниципальных образований Московской области в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12,8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капитальный ремонт общего имущества в многоквартирных домах городского округа Люберцы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 млн.рублей.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9835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«Дороги городского округа Люберцы Московской области» 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169,1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капитальный ремонт и ремонт автомобильных дорог общего пользования населенных пунктов за счет субсидии бюджетам муниципальных образований Московской области 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169,1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млн.рублей.</a:t>
                      </a:r>
                      <a:endParaRPr lang="ru-RU" sz="12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ходы  на ремонт асфальтового покрытия дворовых территорий за счет субсидии Московской области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сумме 46,4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03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703949"/>
              </p:ext>
            </p:extLst>
          </p:nvPr>
        </p:nvGraphicFramePr>
        <p:xfrm>
          <a:off x="-31" y="1366177"/>
          <a:ext cx="9130340" cy="3223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3271"/>
                <a:gridCol w="5987069"/>
              </a:tblGrid>
              <a:tr h="919815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38244">
                <a:tc>
                  <a:txBody>
                    <a:bodyPr/>
                    <a:lstStyle/>
                    <a:p>
                      <a:pPr marL="61594" algn="r">
                        <a:lnSpc>
                          <a:spcPts val="1000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,2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асходы 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компенсационные выплаты депутатам 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технологическому присоединению к электрическим сетям детского сада на 180 мест, г.Люберцы, пос.Калинина, корп.20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2,5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геодезических работ с целью выявления объектов, расположенных на землях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неразграниченной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собственности (муниципальных землях)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0,4 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непрограммных расходов на программные 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17,9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исполнение судебных актов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0,7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финансирование расходов, по которым предусмотрено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виде субсидий, предоставляемых из бюджета вышестоящего уровня в сумме 17,2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03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48072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 изменениях источников внутреннего финансирования дефицита бюджета округа 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5293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уточнении бюджета на 2018 год увеличится размер дефицита на 239,8 млн.рублей и составит 1 051,5 млн.рублей или 27,7% к общей сумме доходов без учета безвозмездных поступлений.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8610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Источниками финансирования роста дефицита бюджета на 2018 год планируется за   счет   изменения   остатков   средств   на  счетах   по  учету   средств  бюджета  в  сумме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1 061,5 млн.рублей 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 rot="10800000">
            <a:off x="132285" y="1261502"/>
            <a:ext cx="3267075" cy="3238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2253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2426" y="-387350"/>
            <a:ext cx="297973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Прямоугольник 7"/>
          <p:cNvSpPr>
            <a:spLocks noChangeArrowheads="1"/>
          </p:cNvSpPr>
          <p:nvPr/>
        </p:nvSpPr>
        <p:spPr bwMode="auto">
          <a:xfrm>
            <a:off x="1547815" y="94456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22533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Constantia" pitchFamily="18" charset="0"/>
            </a:endParaRPr>
          </a:p>
        </p:txBody>
      </p:sp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1901825" y="188640"/>
            <a:ext cx="7242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финансовом управлении муниципального образования  городской округ Люберцы Московской области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5575" y="4500003"/>
            <a:ext cx="8880921" cy="1665302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</a:rPr>
              <a:t>Контактная информация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Руководитель:  </a:t>
            </a:r>
            <a:r>
              <a:rPr lang="ru-RU" sz="1600" b="1" dirty="0" err="1">
                <a:solidFill>
                  <a:schemeClr val="tx1"/>
                </a:solidFill>
              </a:rPr>
              <a:t>Царькова</a:t>
            </a:r>
            <a:r>
              <a:rPr lang="ru-RU" sz="1600" b="1" dirty="0">
                <a:solidFill>
                  <a:schemeClr val="tx1"/>
                </a:solidFill>
              </a:rPr>
              <a:t> О.Н.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Адрес: Московская область, г. Люберцы, Октябрьский проспект, д.190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Телефон, факс: (495) 503-41-55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 электронной почты : </a:t>
            </a:r>
            <a:r>
              <a:rPr lang="en-US" sz="1600" b="1" dirty="0">
                <a:solidFill>
                  <a:schemeClr val="tx1"/>
                </a:solidFill>
              </a:rPr>
              <a:t>www.luberfu@mail.ru</a:t>
            </a:r>
            <a:endParaRPr lang="ru-RU" sz="16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Режим работы: с 09.00-18.00, обед с 13.00-13.45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27984" y="1772816"/>
            <a:ext cx="4436037" cy="1944216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Финансовое управление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орган исполнительной власти </a:t>
            </a:r>
            <a:r>
              <a:rPr lang="ru-RU" sz="1600" b="1" dirty="0" smtClean="0">
                <a:solidFill>
                  <a:schemeClr val="tx1"/>
                </a:solidFill>
              </a:rPr>
              <a:t>округа,</a:t>
            </a:r>
            <a:endParaRPr lang="ru-RU" sz="16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обеспечивающий проведение единой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финансовой, бюджетной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и налоговой политики в </a:t>
            </a:r>
            <a:r>
              <a:rPr lang="ru-RU" sz="1600" b="1" dirty="0" smtClean="0">
                <a:solidFill>
                  <a:schemeClr val="tx1"/>
                </a:solidFill>
              </a:rPr>
              <a:t>округе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010400" y="6505873"/>
            <a:ext cx="2133600" cy="352127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00"/>
                            </p:stCondLst>
                            <p:childTnLst>
                              <p:par>
                                <p:cTn id="5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6" grpId="0" build="p" animBg="1"/>
    </p:bldLst>
  </p:timing>
</p:sld>
</file>

<file path=ppt/theme/theme1.xml><?xml version="1.0" encoding="utf-8"?>
<a:theme xmlns:a="http://schemas.openxmlformats.org/drawingml/2006/main" name="GreenAbstrakt 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15694</TotalTime>
  <Words>6599</Words>
  <Application>Microsoft Office PowerPoint</Application>
  <PresentationFormat>Экран (4:3)</PresentationFormat>
  <Paragraphs>1893</Paragraphs>
  <Slides>41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GreenAbstrakt </vt:lpstr>
      <vt:lpstr>Diseño predeterminado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petrova</cp:lastModifiedBy>
  <cp:revision>1492</cp:revision>
  <cp:lastPrinted>2017-06-22T11:54:45Z</cp:lastPrinted>
  <dcterms:created xsi:type="dcterms:W3CDTF">2014-01-05T09:17:23Z</dcterms:created>
  <dcterms:modified xsi:type="dcterms:W3CDTF">2018-06-06T11:17:44Z</dcterms:modified>
</cp:coreProperties>
</file>