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26" r:id="rId2"/>
  </p:sldMasterIdLst>
  <p:notesMasterIdLst>
    <p:notesMasterId r:id="rId43"/>
  </p:notesMasterIdLst>
  <p:sldIdLst>
    <p:sldId id="256" r:id="rId3"/>
    <p:sldId id="501" r:id="rId4"/>
    <p:sldId id="503" r:id="rId5"/>
    <p:sldId id="510" r:id="rId6"/>
    <p:sldId id="312" r:id="rId7"/>
    <p:sldId id="524" r:id="rId8"/>
    <p:sldId id="530" r:id="rId9"/>
    <p:sldId id="531" r:id="rId10"/>
    <p:sldId id="532" r:id="rId11"/>
    <p:sldId id="313" r:id="rId12"/>
    <p:sldId id="314" r:id="rId13"/>
    <p:sldId id="359" r:id="rId14"/>
    <p:sldId id="316" r:id="rId15"/>
    <p:sldId id="523" r:id="rId16"/>
    <p:sldId id="357" r:id="rId17"/>
    <p:sldId id="322" r:id="rId18"/>
    <p:sldId id="356" r:id="rId19"/>
    <p:sldId id="539" r:id="rId20"/>
    <p:sldId id="535" r:id="rId21"/>
    <p:sldId id="536" r:id="rId22"/>
    <p:sldId id="537" r:id="rId23"/>
    <p:sldId id="538" r:id="rId24"/>
    <p:sldId id="511" r:id="rId25"/>
    <p:sldId id="375" r:id="rId26"/>
    <p:sldId id="517" r:id="rId27"/>
    <p:sldId id="376" r:id="rId28"/>
    <p:sldId id="518" r:id="rId29"/>
    <p:sldId id="540" r:id="rId30"/>
    <p:sldId id="541" r:id="rId31"/>
    <p:sldId id="542" r:id="rId32"/>
    <p:sldId id="543" r:id="rId33"/>
    <p:sldId id="514" r:id="rId34"/>
    <p:sldId id="519" r:id="rId35"/>
    <p:sldId id="544" r:id="rId36"/>
    <p:sldId id="521" r:id="rId37"/>
    <p:sldId id="525" r:id="rId38"/>
    <p:sldId id="526" r:id="rId39"/>
    <p:sldId id="516" r:id="rId40"/>
    <p:sldId id="513" r:id="rId41"/>
    <p:sldId id="305" r:id="rId42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00"/>
    <a:srgbClr val="7D0105"/>
    <a:srgbClr val="FFFFFF"/>
    <a:srgbClr val="277CC3"/>
    <a:srgbClr val="1908F8"/>
    <a:srgbClr val="358ED7"/>
    <a:srgbClr val="00E3DE"/>
    <a:srgbClr val="00FFFF"/>
    <a:srgbClr val="FFFF00"/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1494" autoAdjust="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9BE9FCB0-4C46-4A6E-90ED-534B2882B90E}">
      <dgm:prSet phldrT="[Текст]"/>
      <dgm:spPr>
        <a:solidFill>
          <a:srgbClr val="7D0105">
            <a:alpha val="50000"/>
          </a:srgbClr>
        </a:solidFill>
      </dgm:spPr>
      <dgm:t>
        <a:bodyPr/>
        <a:lstStyle/>
        <a:p>
          <a:r>
            <a:rPr lang="ru-RU" b="1" dirty="0"/>
            <a:t>2016 год</a:t>
          </a:r>
        </a:p>
        <a:p>
          <a:r>
            <a:rPr lang="ru-RU" dirty="0"/>
            <a:t>0,0 млн.рублей</a:t>
          </a:r>
        </a:p>
      </dgm:t>
    </dgm:pt>
    <dgm:pt modelId="{03D04867-1ECC-4012-9588-6016D91DF837}" type="parTrans" cxnId="{2B2B8EFB-45BA-4807-874F-06FFA11300ED}">
      <dgm:prSet/>
      <dgm:spPr/>
      <dgm:t>
        <a:bodyPr/>
        <a:lstStyle/>
        <a:p>
          <a:endParaRPr lang="ru-RU"/>
        </a:p>
      </dgm:t>
    </dgm:pt>
    <dgm:pt modelId="{1604501D-0E16-4F6B-90CE-4F87E1BDE2FE}" type="sibTrans" cxnId="{2B2B8EFB-45BA-4807-874F-06FFA11300ED}">
      <dgm:prSet/>
      <dgm:spPr/>
      <dgm:t>
        <a:bodyPr/>
        <a:lstStyle/>
        <a:p>
          <a:endParaRPr lang="ru-RU"/>
        </a:p>
      </dgm:t>
    </dgm:pt>
    <dgm:pt modelId="{26970966-E7AC-46C2-BB8E-6A66776EB703}">
      <dgm:prSet phldrT="[Текст]"/>
      <dgm:spPr>
        <a:solidFill>
          <a:srgbClr val="7D0105">
            <a:alpha val="57000"/>
          </a:srgbClr>
        </a:solidFill>
      </dgm:spPr>
      <dgm:t>
        <a:bodyPr/>
        <a:lstStyle/>
        <a:p>
          <a:r>
            <a:rPr lang="ru-RU" b="1" dirty="0"/>
            <a:t>2017 год</a:t>
          </a:r>
        </a:p>
        <a:p>
          <a:r>
            <a:rPr lang="ru-RU" dirty="0"/>
            <a:t>0,0 млн.рублей</a:t>
          </a:r>
        </a:p>
      </dgm:t>
    </dgm:pt>
    <dgm:pt modelId="{EB51B1A6-DA32-44EA-ACAE-FDCE92807297}" type="parTrans" cxnId="{8EF51234-497E-4C32-A504-0179B29E7928}">
      <dgm:prSet/>
      <dgm:spPr/>
      <dgm:t>
        <a:bodyPr/>
        <a:lstStyle/>
        <a:p>
          <a:endParaRPr lang="ru-RU"/>
        </a:p>
      </dgm:t>
    </dgm:pt>
    <dgm:pt modelId="{559D3409-20A1-4E28-AB95-A508948B2468}" type="sibTrans" cxnId="{8EF51234-497E-4C32-A504-0179B29E7928}">
      <dgm:prSet/>
      <dgm:spPr/>
      <dgm:t>
        <a:bodyPr/>
        <a:lstStyle/>
        <a:p>
          <a:endParaRPr lang="ru-RU"/>
        </a:p>
      </dgm:t>
    </dgm:pt>
    <dgm:pt modelId="{46B71511-E919-4BA5-9248-88A3B2F7B383}">
      <dgm:prSet phldrT="[Текст]"/>
      <dgm:spPr>
        <a:solidFill>
          <a:srgbClr val="7D0105">
            <a:alpha val="65000"/>
          </a:srgbClr>
        </a:solidFill>
      </dgm:spPr>
      <dgm:t>
        <a:bodyPr/>
        <a:lstStyle/>
        <a:p>
          <a:r>
            <a:rPr lang="ru-RU" b="1" dirty="0"/>
            <a:t>2018 год</a:t>
          </a:r>
        </a:p>
        <a:p>
          <a:r>
            <a:rPr lang="ru-RU" dirty="0"/>
            <a:t>0,1 </a:t>
          </a:r>
          <a:r>
            <a:rPr lang="ru-RU" dirty="0" err="1"/>
            <a:t>млн.рублей</a:t>
          </a:r>
          <a:endParaRPr lang="ru-RU" dirty="0"/>
        </a:p>
      </dgm:t>
    </dgm:pt>
    <dgm:pt modelId="{CA9A20ED-CCCB-47CC-8AE6-67F50304A74D}" type="parTrans" cxnId="{6D1694D3-0798-4ADD-B71F-63542513FA5A}">
      <dgm:prSet/>
      <dgm:spPr/>
      <dgm:t>
        <a:bodyPr/>
        <a:lstStyle/>
        <a:p>
          <a:endParaRPr lang="ru-RU"/>
        </a:p>
      </dgm:t>
    </dgm:pt>
    <dgm:pt modelId="{8D325998-FC32-4608-82C0-C715C03BCF83}" type="sibTrans" cxnId="{6D1694D3-0798-4ADD-B71F-63542513FA5A}">
      <dgm:prSet/>
      <dgm:spPr/>
      <dgm:t>
        <a:bodyPr/>
        <a:lstStyle/>
        <a:p>
          <a:endParaRPr lang="ru-RU"/>
        </a:p>
      </dgm:t>
    </dgm:pt>
    <dgm:pt modelId="{3C68F8D3-B72A-4B91-B699-6554D8E3F4A4}">
      <dgm:prSet phldrT="[Текст]"/>
      <dgm:spPr>
        <a:solidFill>
          <a:srgbClr val="7D0105">
            <a:alpha val="73000"/>
          </a:srgbClr>
        </a:solidFill>
      </dgm:spPr>
      <dgm:t>
        <a:bodyPr/>
        <a:lstStyle/>
        <a:p>
          <a:r>
            <a:rPr lang="ru-RU" b="1" dirty="0"/>
            <a:t>2019 год</a:t>
          </a:r>
        </a:p>
        <a:p>
          <a:r>
            <a:rPr lang="ru-RU" dirty="0"/>
            <a:t>0,0 млн.рублей</a:t>
          </a:r>
        </a:p>
      </dgm:t>
    </dgm:pt>
    <dgm:pt modelId="{914520A3-3EF7-48D8-88CE-DB312B5044EB}" type="parTrans" cxnId="{3D2CAF4E-04FE-4A9A-8246-52F2D09D2BD2}">
      <dgm:prSet/>
      <dgm:spPr/>
      <dgm:t>
        <a:bodyPr/>
        <a:lstStyle/>
        <a:p>
          <a:endParaRPr lang="ru-RU"/>
        </a:p>
      </dgm:t>
    </dgm:pt>
    <dgm:pt modelId="{6683D0A0-6CB6-45D9-BE91-1A2CEC0D198C}" type="sibTrans" cxnId="{3D2CAF4E-04FE-4A9A-8246-52F2D09D2BD2}">
      <dgm:prSet/>
      <dgm:spPr/>
      <dgm:t>
        <a:bodyPr/>
        <a:lstStyle/>
        <a:p>
          <a:endParaRPr lang="ru-RU"/>
        </a:p>
      </dgm:t>
    </dgm:pt>
    <dgm:pt modelId="{C32EFD0E-CD92-4289-9C28-B1D2D6B1646C}">
      <dgm:prSet phldrT="[Текст]"/>
      <dgm:spPr>
        <a:solidFill>
          <a:srgbClr val="7D0105">
            <a:alpha val="80000"/>
          </a:srgbClr>
        </a:solidFill>
      </dgm:spPr>
      <dgm:t>
        <a:bodyPr/>
        <a:lstStyle/>
        <a:p>
          <a:r>
            <a:rPr lang="ru-RU" b="1" dirty="0"/>
            <a:t>2020 год</a:t>
          </a:r>
        </a:p>
        <a:p>
          <a:r>
            <a:rPr lang="ru-RU" dirty="0"/>
            <a:t>0,0 млн.рублей</a:t>
          </a:r>
        </a:p>
      </dgm:t>
    </dgm:pt>
    <dgm:pt modelId="{D619E724-186B-4F99-9A6B-648ACFDEB7A9}" type="parTrans" cxnId="{FF3A22A1-9B70-4201-B463-3DA93EED759D}">
      <dgm:prSet/>
      <dgm:spPr/>
      <dgm:t>
        <a:bodyPr/>
        <a:lstStyle/>
        <a:p>
          <a:endParaRPr lang="ru-RU"/>
        </a:p>
      </dgm:t>
    </dgm:pt>
    <dgm:pt modelId="{3AC233F0-3944-4C14-9F44-39E9828D5DDA}" type="sibTrans" cxnId="{FF3A22A1-9B70-4201-B463-3DA93EED759D}">
      <dgm:prSet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4D014A-A3C1-44E6-B92B-9364D9EC090B}" type="pres">
      <dgm:prSet presAssocID="{9BE9FCB0-4C46-4A6E-90ED-534B2882B90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9E1FAD-F199-4205-BAA2-0D70CCDADEA1}" type="pres">
      <dgm:prSet presAssocID="{1604501D-0E16-4F6B-90CE-4F87E1BDE2FE}" presName="space" presStyleCnt="0"/>
      <dgm:spPr/>
    </dgm:pt>
    <dgm:pt modelId="{A2B3D32D-7ED3-4227-A89B-95246726557C}" type="pres">
      <dgm:prSet presAssocID="{26970966-E7AC-46C2-BB8E-6A66776EB703}" presName="Name5" presStyleLbl="vennNode1" presStyleIdx="1" presStyleCnt="5" custLinFactNeighborX="-42730" custLinFactNeighborY="38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343FB7-C98D-41EA-9A5F-28378A2FF0D9}" type="pres">
      <dgm:prSet presAssocID="{559D3409-20A1-4E28-AB95-A508948B2468}" presName="space" presStyleCnt="0"/>
      <dgm:spPr/>
    </dgm:pt>
    <dgm:pt modelId="{C7F549CA-B85C-4D2A-9B1B-62E9A913FC24}" type="pres">
      <dgm:prSet presAssocID="{46B71511-E919-4BA5-9248-88A3B2F7B383}" presName="Name5" presStyleLbl="vennNode1" presStyleIdx="2" presStyleCnt="5" custLinFactNeighborX="-40503" custLinFactNeighborY="564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B1E0B2-371C-4437-B875-F8A9365959C8}" type="pres">
      <dgm:prSet presAssocID="{8D325998-FC32-4608-82C0-C715C03BCF83}" presName="space" presStyleCnt="0"/>
      <dgm:spPr/>
    </dgm:pt>
    <dgm:pt modelId="{0B311CCD-8874-4098-96B1-6CF0A04FE1D5}" type="pres">
      <dgm:prSet presAssocID="{3C68F8D3-B72A-4B91-B699-6554D8E3F4A4}" presName="Name5" presStyleLbl="vennNode1" presStyleIdx="3" presStyleCnt="5" custLinFactNeighborX="-38275" custLinFactNeighborY="653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4990C7-A891-480E-BEBE-F34BB5C2A467}" type="pres">
      <dgm:prSet presAssocID="{6683D0A0-6CB6-45D9-BE91-1A2CEC0D198C}" presName="space" presStyleCnt="0"/>
      <dgm:spPr/>
    </dgm:pt>
    <dgm:pt modelId="{E0353013-0C22-4550-B96F-39EEE29B0A09}" type="pres">
      <dgm:prSet presAssocID="{C32EFD0E-CD92-4289-9C28-B1D2D6B1646C}" presName="Name5" presStyleLbl="vennNode1" presStyleIdx="4" presStyleCnt="5" custLinFactNeighborX="-13701" custLinFactNeighborY="77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2CAF4E-04FE-4A9A-8246-52F2D09D2BD2}" srcId="{0166A750-55AB-41DD-B3BE-A6E8846615A4}" destId="{3C68F8D3-B72A-4B91-B699-6554D8E3F4A4}" srcOrd="3" destOrd="0" parTransId="{914520A3-3EF7-48D8-88CE-DB312B5044EB}" sibTransId="{6683D0A0-6CB6-45D9-BE91-1A2CEC0D198C}"/>
    <dgm:cxn modelId="{6D1694D3-0798-4ADD-B71F-63542513FA5A}" srcId="{0166A750-55AB-41DD-B3BE-A6E8846615A4}" destId="{46B71511-E919-4BA5-9248-88A3B2F7B383}" srcOrd="2" destOrd="0" parTransId="{CA9A20ED-CCCB-47CC-8AE6-67F50304A74D}" sibTransId="{8D325998-FC32-4608-82C0-C715C03BCF83}"/>
    <dgm:cxn modelId="{8EF51234-497E-4C32-A504-0179B29E7928}" srcId="{0166A750-55AB-41DD-B3BE-A6E8846615A4}" destId="{26970966-E7AC-46C2-BB8E-6A66776EB703}" srcOrd="1" destOrd="0" parTransId="{EB51B1A6-DA32-44EA-ACAE-FDCE92807297}" sibTransId="{559D3409-20A1-4E28-AB95-A508948B2468}"/>
    <dgm:cxn modelId="{0AFCDA54-93D0-48A0-A630-818F12561B3E}" type="presOf" srcId="{3C68F8D3-B72A-4B91-B699-6554D8E3F4A4}" destId="{0B311CCD-8874-4098-96B1-6CF0A04FE1D5}" srcOrd="0" destOrd="0" presId="urn:microsoft.com/office/officeart/2005/8/layout/venn3"/>
    <dgm:cxn modelId="{37D35DD3-43F0-44C1-B8EE-BACF9E884623}" type="presOf" srcId="{9BE9FCB0-4C46-4A6E-90ED-534B2882B90E}" destId="{5E4D014A-A3C1-44E6-B92B-9364D9EC090B}" srcOrd="0" destOrd="0" presId="urn:microsoft.com/office/officeart/2005/8/layout/venn3"/>
    <dgm:cxn modelId="{909B71E6-6C04-4801-A114-91E51226DA4C}" type="presOf" srcId="{0166A750-55AB-41DD-B3BE-A6E8846615A4}" destId="{EAC9BC9A-FDC2-4637-AF71-664E120AF80D}" srcOrd="0" destOrd="0" presId="urn:microsoft.com/office/officeart/2005/8/layout/venn3"/>
    <dgm:cxn modelId="{FF3A22A1-9B70-4201-B463-3DA93EED759D}" srcId="{0166A750-55AB-41DD-B3BE-A6E8846615A4}" destId="{C32EFD0E-CD92-4289-9C28-B1D2D6B1646C}" srcOrd="4" destOrd="0" parTransId="{D619E724-186B-4F99-9A6B-648ACFDEB7A9}" sibTransId="{3AC233F0-3944-4C14-9F44-39E9828D5DDA}"/>
    <dgm:cxn modelId="{EE920D93-DAE4-4D9D-83D7-8512350BE409}" type="presOf" srcId="{46B71511-E919-4BA5-9248-88A3B2F7B383}" destId="{C7F549CA-B85C-4D2A-9B1B-62E9A913FC24}" srcOrd="0" destOrd="0" presId="urn:microsoft.com/office/officeart/2005/8/layout/venn3"/>
    <dgm:cxn modelId="{2B2B8EFB-45BA-4807-874F-06FFA11300ED}" srcId="{0166A750-55AB-41DD-B3BE-A6E8846615A4}" destId="{9BE9FCB0-4C46-4A6E-90ED-534B2882B90E}" srcOrd="0" destOrd="0" parTransId="{03D04867-1ECC-4012-9588-6016D91DF837}" sibTransId="{1604501D-0E16-4F6B-90CE-4F87E1BDE2FE}"/>
    <dgm:cxn modelId="{4F3E147B-2421-41F5-A5CB-522FD4CC3230}" type="presOf" srcId="{C32EFD0E-CD92-4289-9C28-B1D2D6B1646C}" destId="{E0353013-0C22-4550-B96F-39EEE29B0A09}" srcOrd="0" destOrd="0" presId="urn:microsoft.com/office/officeart/2005/8/layout/venn3"/>
    <dgm:cxn modelId="{86845629-1E8B-4C0B-ABDA-BF7ABBD9B930}" type="presOf" srcId="{26970966-E7AC-46C2-BB8E-6A66776EB703}" destId="{A2B3D32D-7ED3-4227-A89B-95246726557C}" srcOrd="0" destOrd="0" presId="urn:microsoft.com/office/officeart/2005/8/layout/venn3"/>
    <dgm:cxn modelId="{088690DF-ED31-4E96-8818-E734D092A7A7}" type="presParOf" srcId="{EAC9BC9A-FDC2-4637-AF71-664E120AF80D}" destId="{5E4D014A-A3C1-44E6-B92B-9364D9EC090B}" srcOrd="0" destOrd="0" presId="urn:microsoft.com/office/officeart/2005/8/layout/venn3"/>
    <dgm:cxn modelId="{F6494AEA-D01F-40B8-9C8A-603E31D15061}" type="presParOf" srcId="{EAC9BC9A-FDC2-4637-AF71-664E120AF80D}" destId="{DB9E1FAD-F199-4205-BAA2-0D70CCDADEA1}" srcOrd="1" destOrd="0" presId="urn:microsoft.com/office/officeart/2005/8/layout/venn3"/>
    <dgm:cxn modelId="{5EB81173-E873-40B6-889B-AA7C7D3980DC}" type="presParOf" srcId="{EAC9BC9A-FDC2-4637-AF71-664E120AF80D}" destId="{A2B3D32D-7ED3-4227-A89B-95246726557C}" srcOrd="2" destOrd="0" presId="urn:microsoft.com/office/officeart/2005/8/layout/venn3"/>
    <dgm:cxn modelId="{AEB56440-0C3C-4F4F-9DA0-F4483A8B3773}" type="presParOf" srcId="{EAC9BC9A-FDC2-4637-AF71-664E120AF80D}" destId="{B1343FB7-C98D-41EA-9A5F-28378A2FF0D9}" srcOrd="3" destOrd="0" presId="urn:microsoft.com/office/officeart/2005/8/layout/venn3"/>
    <dgm:cxn modelId="{8BE7C411-9739-4551-AB0E-A3A56AAE8762}" type="presParOf" srcId="{EAC9BC9A-FDC2-4637-AF71-664E120AF80D}" destId="{C7F549CA-B85C-4D2A-9B1B-62E9A913FC24}" srcOrd="4" destOrd="0" presId="urn:microsoft.com/office/officeart/2005/8/layout/venn3"/>
    <dgm:cxn modelId="{8D4C1511-C8B7-4995-9F2E-796AC6BDB980}" type="presParOf" srcId="{EAC9BC9A-FDC2-4637-AF71-664E120AF80D}" destId="{DBB1E0B2-371C-4437-B875-F8A9365959C8}" srcOrd="5" destOrd="0" presId="urn:microsoft.com/office/officeart/2005/8/layout/venn3"/>
    <dgm:cxn modelId="{7BF4D5BC-76CF-41CC-B08F-D4FB4B707AFA}" type="presParOf" srcId="{EAC9BC9A-FDC2-4637-AF71-664E120AF80D}" destId="{0B311CCD-8874-4098-96B1-6CF0A04FE1D5}" srcOrd="6" destOrd="0" presId="urn:microsoft.com/office/officeart/2005/8/layout/venn3"/>
    <dgm:cxn modelId="{0404AF6A-3ED2-4722-8655-D1A32EE18C58}" type="presParOf" srcId="{EAC9BC9A-FDC2-4637-AF71-664E120AF80D}" destId="{F14990C7-A891-480E-BEBE-F34BB5C2A467}" srcOrd="7" destOrd="0" presId="urn:microsoft.com/office/officeart/2005/8/layout/venn3"/>
    <dgm:cxn modelId="{37F5E364-468B-42DA-BB0A-FB69483B12BC}" type="presParOf" srcId="{EAC9BC9A-FDC2-4637-AF71-664E120AF80D}" destId="{E0353013-0C22-4550-B96F-39EEE29B0A09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66A750-55AB-41DD-B3BE-A6E8846615A4}" type="doc">
      <dgm:prSet loTypeId="urn:microsoft.com/office/officeart/2005/8/layout/venn3" loCatId="relationship" qsTypeId="urn:microsoft.com/office/officeart/2005/8/quickstyle/3d3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EAC9BC9A-FDC2-4637-AF71-664E120AF80D}" type="pres">
      <dgm:prSet presAssocID="{0166A750-55AB-41DD-B3BE-A6E8846615A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7C5BB4D3-C7EF-420A-A11F-7D2D54AA138D}" type="presOf" srcId="{0166A750-55AB-41DD-B3BE-A6E8846615A4}" destId="{EAC9BC9A-FDC2-4637-AF71-664E120AF80D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D014A-A3C1-44E6-B92B-9364D9EC090B}">
      <dsp:nvSpPr>
        <dsp:cNvPr id="0" name=""/>
        <dsp:cNvSpPr/>
      </dsp:nvSpPr>
      <dsp:spPr>
        <a:xfrm>
          <a:off x="819" y="1232773"/>
          <a:ext cx="1598452" cy="1598452"/>
        </a:xfrm>
        <a:prstGeom prst="ellipse">
          <a:avLst/>
        </a:prstGeom>
        <a:solidFill>
          <a:srgbClr val="7D0105">
            <a:alpha val="5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2016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234907" y="1466861"/>
        <a:ext cx="1130276" cy="1130276"/>
      </dsp:txXfrm>
    </dsp:sp>
    <dsp:sp modelId="{A2B3D32D-7ED3-4227-A89B-95246726557C}">
      <dsp:nvSpPr>
        <dsp:cNvPr id="0" name=""/>
        <dsp:cNvSpPr/>
      </dsp:nvSpPr>
      <dsp:spPr>
        <a:xfrm>
          <a:off x="1142977" y="1849440"/>
          <a:ext cx="1598452" cy="1598452"/>
        </a:xfrm>
        <a:prstGeom prst="ellipse">
          <a:avLst/>
        </a:prstGeom>
        <a:solidFill>
          <a:srgbClr val="7D0105">
            <a:alpha val="57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2017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1377065" y="2083528"/>
        <a:ext cx="1130276" cy="1130276"/>
      </dsp:txXfrm>
    </dsp:sp>
    <dsp:sp modelId="{C7F549CA-B85C-4D2A-9B1B-62E9A913FC24}">
      <dsp:nvSpPr>
        <dsp:cNvPr id="0" name=""/>
        <dsp:cNvSpPr/>
      </dsp:nvSpPr>
      <dsp:spPr>
        <a:xfrm>
          <a:off x="2428859" y="2135196"/>
          <a:ext cx="1598452" cy="1598452"/>
        </a:xfrm>
        <a:prstGeom prst="ellipse">
          <a:avLst/>
        </a:prstGeom>
        <a:solidFill>
          <a:srgbClr val="7D0105">
            <a:alpha val="65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2018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0,1 </a:t>
          </a:r>
          <a:r>
            <a:rPr lang="ru-RU" sz="1300" kern="1200" dirty="0" err="1"/>
            <a:t>млн.рублей</a:t>
          </a:r>
          <a:endParaRPr lang="ru-RU" sz="1300" kern="1200" dirty="0"/>
        </a:p>
      </dsp:txBody>
      <dsp:txXfrm>
        <a:off x="2662947" y="2369284"/>
        <a:ext cx="1130276" cy="1130276"/>
      </dsp:txXfrm>
    </dsp:sp>
    <dsp:sp modelId="{0B311CCD-8874-4098-96B1-6CF0A04FE1D5}">
      <dsp:nvSpPr>
        <dsp:cNvPr id="0" name=""/>
        <dsp:cNvSpPr/>
      </dsp:nvSpPr>
      <dsp:spPr>
        <a:xfrm>
          <a:off x="3714744" y="2278081"/>
          <a:ext cx="1598452" cy="1598452"/>
        </a:xfrm>
        <a:prstGeom prst="ellipse">
          <a:avLst/>
        </a:prstGeom>
        <a:solidFill>
          <a:srgbClr val="7D0105">
            <a:alpha val="73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2019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3948832" y="2512169"/>
        <a:ext cx="1130276" cy="1130276"/>
      </dsp:txXfrm>
    </dsp:sp>
    <dsp:sp modelId="{E0353013-0C22-4550-B96F-39EEE29B0A09}">
      <dsp:nvSpPr>
        <dsp:cNvPr id="0" name=""/>
        <dsp:cNvSpPr/>
      </dsp:nvSpPr>
      <dsp:spPr>
        <a:xfrm>
          <a:off x="5072066" y="2465547"/>
          <a:ext cx="1598452" cy="1598452"/>
        </a:xfrm>
        <a:prstGeom prst="ellipse">
          <a:avLst/>
        </a:prstGeom>
        <a:solidFill>
          <a:srgbClr val="7D0105">
            <a:alpha val="8000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7968" tIns="16510" rIns="8796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/>
            <a:t>2020 год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0,0 млн.рублей</a:t>
          </a:r>
        </a:p>
      </dsp:txBody>
      <dsp:txXfrm>
        <a:off x="5306154" y="2699635"/>
        <a:ext cx="1130276" cy="11302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D63679F-BE87-4C86-914D-B6103A2A0FC6}" type="datetimeFigureOut">
              <a:rPr lang="ru-RU"/>
              <a:pPr>
                <a:defRPr/>
              </a:pPr>
              <a:t>18.09.2018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5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5F8B25-E85F-48E9-83A4-0A400F2336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22124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0275" y="739775"/>
            <a:ext cx="4937125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5794AE-5F8E-4F02-95AD-E246E1BDAD5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722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3872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6633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5F8B25-E85F-48E9-83A4-0A400F23366C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7134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ProPowerPoint\Шаблоны\АБСТРАКТНЫЕ\GreenAbstrak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7733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620691"/>
            <a:ext cx="6264696" cy="1470025"/>
          </a:xfrm>
        </p:spPr>
        <p:txBody>
          <a:bodyPr>
            <a:normAutofit/>
          </a:bodyPr>
          <a:lstStyle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5445224"/>
            <a:ext cx="5256584" cy="648072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6A5EE-C096-4592-82FA-C06DD75DECEC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AA334-C32B-44B9-ABEF-B3318B6001C6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84A85-20DD-4063-BFC1-8C3F62DDF5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8EB7C-5108-4954-9A3B-D4DF71C9EE64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FD3A3-AE18-42AB-AC7D-75C226C8B66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7382-47E0-4902-A7B7-8405B302E3D6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7C78-BF0D-4B0B-AF7E-0EE68E8D71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B80FD-9842-425B-849C-991EC345CF11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87888-2411-4488-9CEF-EED964E526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A04D5-2BEE-4B4D-99F7-5DC4051E37BA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85A602-C1D5-4D0C-81E3-28887DD146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337FE-0E5B-4733-BAED-04402830266D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3E559-CB2D-4451-9674-4C632EF567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7073B-E54C-4D69-A138-0DF1E53F6315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994A7-B7FA-4E22-A77D-30BC76BF0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CEEE8-7755-4E4D-A12F-A9B2EF67B0FB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8B024-8E7D-4407-A46C-184FE664E4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E61AE-93BE-49F4-BD60-022B9C7BB530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4FE0A-18F8-4EB9-A261-E6913C21E3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EBE7F-86D2-4A50-807F-56E76D9AD892}" type="datetime1">
              <a:rPr lang="en-US" smtClean="0"/>
              <a:pPr>
                <a:defRPr/>
              </a:pPr>
              <a:t>9/18/2018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99681-2964-4FDA-BAF4-844C703BF5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700" y="1588"/>
            <a:ext cx="9169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1258888" y="274638"/>
            <a:ext cx="74279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1258888" y="1600203"/>
            <a:ext cx="742791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9" name="TextBox 6"/>
          <p:cNvSpPr txBox="1">
            <a:spLocks noChangeArrowheads="1"/>
          </p:cNvSpPr>
          <p:nvPr/>
        </p:nvSpPr>
        <p:spPr bwMode="auto">
          <a:xfrm>
            <a:off x="7092953" y="6610350"/>
            <a:ext cx="1665841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1600" dirty="0" err="1">
                <a:latin typeface="Ariston" pitchFamily="66" charset="0"/>
              </a:rPr>
              <a:t>ProPowerPoint.Ru</a:t>
            </a:r>
            <a:endParaRPr lang="ru-RU" altLang="ru-RU" sz="1600" dirty="0">
              <a:latin typeface="Ariston" pitchFamily="66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3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71400AC-E83A-487D-AB2D-63F2A314E75D}" type="datetime1">
              <a:rPr lang="en-US" smtClean="0"/>
              <a:pPr/>
              <a:t>9/18/2018</a:t>
            </a:fld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4EF0E5-F31B-4EC9-8386-5C2271B321AE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>
            <a:lum bright="-30000" contrast="30000"/>
          </a:blip>
          <a:srcRect/>
          <a:stretch>
            <a:fillRect/>
          </a:stretch>
        </p:blipFill>
        <p:spPr bwMode="auto">
          <a:xfrm>
            <a:off x="-612576" y="-531440"/>
            <a:ext cx="6038851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Прямоугольник 17"/>
          <p:cNvSpPr>
            <a:spLocks noChangeArrowheads="1"/>
          </p:cNvSpPr>
          <p:nvPr/>
        </p:nvSpPr>
        <p:spPr bwMode="auto">
          <a:xfrm>
            <a:off x="1571604" y="2071678"/>
            <a:ext cx="2928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городской округ Люберцы</a:t>
            </a:r>
          </a:p>
        </p:txBody>
      </p:sp>
      <p:sp>
        <p:nvSpPr>
          <p:cNvPr id="9" name="Арка 8"/>
          <p:cNvSpPr/>
          <p:nvPr/>
        </p:nvSpPr>
        <p:spPr>
          <a:xfrm>
            <a:off x="4211960" y="692697"/>
            <a:ext cx="4572000" cy="3118068"/>
          </a:xfrm>
          <a:prstGeom prst="blockArc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БЮДЖЕТ ДЛЯ ГРАЖДАН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-5993" y="2912245"/>
            <a:ext cx="9468544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Изменения, вносимые в Решение Совета депутатов муниципального образования городской округ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Люберцы Московской области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 06.12.2017 №149/17 «О бюджете муниципального образования городской округ Люберцы Московской области на 2018 год и на плановый период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2019 и 2020 годов»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(уточнение №3)</a:t>
            </a: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78878" cy="1415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699792" y="188640"/>
            <a:ext cx="4536504" cy="576064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брошюры</a:t>
            </a:r>
            <a:endParaRPr lang="ru-RU" sz="1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8170224"/>
              </p:ext>
            </p:extLst>
          </p:nvPr>
        </p:nvGraphicFramePr>
        <p:xfrm>
          <a:off x="0" y="1357299"/>
          <a:ext cx="9144000" cy="421990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83164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75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45727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latin typeface="Times New Roman" pitchFamily="18" charset="0"/>
                          <a:cs typeface="Times New Roman" pitchFamily="18" charset="0"/>
                        </a:rPr>
                        <a:t>стр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62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1. Необходимость вносимых изменений.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2575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2. Основные параметры бюджета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образования городской округ Люберцы Московской области на 2018</a:t>
                      </a:r>
                      <a:r>
                        <a:rPr lang="ru-RU" sz="16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 и на плановый период </a:t>
                      </a:r>
                    </a:p>
                    <a:p>
                      <a:pPr algn="l"/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2019 и 2020 годов.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261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2.1. Сведения об изменении доходов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7854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2.2. Сведения об изменении расходов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10-22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7991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3. Сведения об изменении расходов по муниципальным программам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23-31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0081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4. Причины уточнения расходов бюджета округа</a:t>
                      </a: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муниципальным программам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32-37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5. Сведения  об изменениях источников внутреннего финансирования дефицита бюджета округа.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Причины изменения источников покрытия дефицита бюджета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округа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7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7. Контактная информация.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297696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92151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Необходимость вносимых изменений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06992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Решение Совета депутатов муниципального образования городской округ Люберцы Московской области от 06.12.2017 №149/17 «О бюджете муниципального образования городской округ Люберцы Московской области на 2018 год и на плановый период 2019 и 2020 годов» вносились изменения Решениями Совета депутатов муниципального образования городской округ Люберцы Московской области от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21.03.2018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№ 177/20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от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06.06.2018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№ 217/22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от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18.09.2018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№ 236/26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857496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Необходимость вносимых изменений обусловлены следующими причинами:</a:t>
            </a:r>
          </a:p>
          <a:p>
            <a:pPr lvl="0" indent="355600"/>
            <a:r>
              <a:rPr lang="ru-RU" dirty="0">
                <a:latin typeface="Times New Roman" pitchFamily="18" charset="0"/>
                <a:cs typeface="Times New Roman" pitchFamily="18" charset="0"/>
              </a:rPr>
              <a:t>1.Необходимость включения в бюджет района средств, подлежащих получению из федерального бюджета, бюджета Московской области в соответствии с нормативно-правовыми актами.</a:t>
            </a:r>
          </a:p>
          <a:p>
            <a:pPr lvl="0" indent="355600"/>
            <a:r>
              <a:rPr lang="ru-RU" dirty="0">
                <a:latin typeface="Times New Roman" pitchFamily="18" charset="0"/>
                <a:cs typeface="Times New Roman" pitchFamily="18" charset="0"/>
              </a:rPr>
              <a:t>2. Уточнением и перераспределением отдельных расходов бюджета района в связи с необходимостью финансового обеспечения мероприятий по приоритетным направлениям.</a:t>
            </a:r>
          </a:p>
          <a:p>
            <a:pPr lvl="0" indent="355600"/>
            <a:r>
              <a:rPr lang="ru-RU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3.Увеличение расходов Дорожного фонда.</a:t>
            </a:r>
          </a:p>
          <a:p>
            <a:pPr marL="1614488" indent="-7112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 учетом вносимых поправок изменились основные параметры бюджета района          на 2018 год и на плановый период 2019 и 2020 годов.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параметры бюджета муниципального образования городской округ Люберцы Московской области на 2018 год и на плановый период </a:t>
            </a:r>
          </a:p>
          <a:p>
            <a:pPr algn="ctr"/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2019 и 2020 годов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88"/>
            <a:ext cx="1143008" cy="943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3207667"/>
              </p:ext>
            </p:extLst>
          </p:nvPr>
        </p:nvGraphicFramePr>
        <p:xfrm>
          <a:off x="-32" y="1428736"/>
          <a:ext cx="9144032" cy="409780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7147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4297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1894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236/26 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18.09.2018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256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kern="1200" dirty="0"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100" b="1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4 592,1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4 784,2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571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прибыль, доходы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</a:t>
                      </a:r>
                      <a:r>
                        <a:rPr lang="ru-RU" sz="110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товары (работы, услуги), реализуемые на территории Российской Федерации</a:t>
                      </a:r>
                      <a:endParaRPr lang="ru-RU" sz="11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совокупный доход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Налоги на имущество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1 064,5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Задолженность и перерасчеты по отмененным налогам, сборам</a:t>
                      </a:r>
                      <a:r>
                        <a:rPr lang="ru-RU" sz="1100" baseline="0" dirty="0">
                          <a:latin typeface="Times New Roman" pitchFamily="18" charset="0"/>
                          <a:cs typeface="Times New Roman" pitchFamily="18" charset="0"/>
                        </a:rPr>
                        <a:t> и иным обязательным платежам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lvl="0" algn="l"/>
                      <a:r>
                        <a:rPr lang="ru-RU" sz="1100" dirty="0">
                          <a:latin typeface="Times New Roman" pitchFamily="18" charset="0"/>
                          <a:cs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030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оказания платных услуг (работ)  и компенсации  затрат государства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9731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8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274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Прочие неналоговые 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85801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251520" y="0"/>
            <a:ext cx="77152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Сведения об изменении доходов </a:t>
            </a:r>
          </a:p>
          <a:p>
            <a:pPr marL="99060"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бюджета округа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84092013"/>
              </p:ext>
            </p:extLst>
          </p:nvPr>
        </p:nvGraphicFramePr>
        <p:xfrm>
          <a:off x="0" y="1428736"/>
          <a:ext cx="9144001" cy="42948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33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72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15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4297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35732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1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Безвозмездные поступления, в том числе: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5 035,0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4 151,2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3 984,5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Дотации бюджетам 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5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бюджетам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125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Субвенции бюджетам бюджетной системы РФ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3 888,5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marL="0" lvl="0" algn="l" defTabSz="914400" rtl="0" eaLnBrk="1" fontAlgn="ctr" latinLnBrk="0" hangingPunct="1">
                        <a:lnSpc>
                          <a:spcPts val="1060"/>
                        </a:lnSpc>
                      </a:pPr>
                      <a:r>
                        <a:rPr lang="ru-RU" sz="110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бюджетов бюджетной системы РФ от возврата бюджетами бюджетной  системы Российской Федерации и организациями остатков субсидий, субвенций и иных межбюджетных трансфертов, имеющих целевое назначение, прошлых лет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Возврат остатков субсидий, субвенций и ИМТ, имеющих целевое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назначение, прошлых лет</a:t>
                      </a:r>
                      <a:endParaRPr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lvl="0" algn="l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ДОХОДОВ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9 393,1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9 627,1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8 935,4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9 205,8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57158" y="285728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174899"/>
              </p:ext>
            </p:extLst>
          </p:nvPr>
        </p:nvGraphicFramePr>
        <p:xfrm>
          <a:off x="0" y="1465159"/>
          <a:ext cx="9072594" cy="424912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362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15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7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27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592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5888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67697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Налоговые 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2 635,1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прибыль, доходы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 на доходы физических лиц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auto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1 03 02000 01 0000 110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1 05 00000 00 0000 000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1 05 01000 01 0000 110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1 05 02000 02 0000 110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1 05 03000 01 0000 110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666192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1 05 04000 02 0000 110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32240" y="1240965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44" y="142852"/>
            <a:ext cx="764386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75670486"/>
              </p:ext>
            </p:extLst>
          </p:nvPr>
        </p:nvGraphicFramePr>
        <p:xfrm>
          <a:off x="0" y="1357298"/>
          <a:ext cx="9072594" cy="42148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0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362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152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7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273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6592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5888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336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1 06 01000 00 0000 110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физических лиц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1 06 06000 00 0000 110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и перерасчеты по отменным налогам, сборам и иным обязательным платежам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24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  и компенсации  затрат государства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1 14 00000 00 0000 000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861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86578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Cведения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об исполнении бюджета муниципального                                             образования городской округ Люберцы Московской области по доходам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разрезе видов доходов в сравнении с запланированными значениями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на соответствующий период и в сравнении с соответствующим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3925417"/>
              </p:ext>
            </p:extLst>
          </p:nvPr>
        </p:nvGraphicFramePr>
        <p:xfrm>
          <a:off x="-31" y="1500174"/>
          <a:ext cx="9144032" cy="466862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716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04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42942">
                <a:tc>
                  <a:txBody>
                    <a:bodyPr/>
                    <a:lstStyle/>
                    <a:p>
                      <a:pPr algn="ctr">
                        <a:lnSpc>
                          <a:spcPts val="915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 дохода по бюджетной классификации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91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План по решению о бюджете 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 </a:t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</a:b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исполнение годового плана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9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01.09.2017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Темп роста к соответствующему периоду прошлого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2 882,4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2 706,2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4 882,4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2 894,9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2 02 10000 00 0000 151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 бюджетной системы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2 02 20000 00 0000 151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2 02 30000 00 0000 151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бюджетной системы Российской Федерации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2 354,9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622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2 02 40000 00 0000 151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3732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2 07 00000 00 0000 000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45764512"/>
                  </a:ext>
                </a:extLst>
              </a:tr>
              <a:tr h="100204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2 18 00000 00 0000 000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бюджетной системы Российской Федерации от возврата бюджетами бюджетной системы Российской Федерации и организациями остатков субсидий, субвенций и иных межбюджетных трансфертов, имеющих целевое назначение, прошлых</a:t>
                      </a:r>
                      <a:r>
                        <a:rPr lang="ru-RU" sz="105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лет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2 19 00000 00 0000 000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ДОХОДОВ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9 393,1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6 027,6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5 553,2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285860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89" y="142852"/>
            <a:ext cx="735811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бюджета округа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2788694"/>
              </p:ext>
            </p:extLst>
          </p:nvPr>
        </p:nvGraphicFramePr>
        <p:xfrm>
          <a:off x="1" y="1196755"/>
          <a:ext cx="9012951" cy="4773990"/>
        </p:xfrm>
        <a:graphic>
          <a:graphicData uri="http://schemas.openxmlformats.org/drawingml/2006/table">
            <a:tbl>
              <a:tblPr firstRow="1" lastRow="1" bandRow="1"/>
              <a:tblGrid>
                <a:gridCol w="37799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84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48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27692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236/26 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18.09.2018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1 405,8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1409,7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1 173,8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1 177,5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378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75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07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536,7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1334,4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94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740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5 583,8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5719,9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5 470,4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40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Культура и кинематография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347,2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339,2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389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66858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10 444,6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10636,6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9 124,0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9 231,1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000892" y="100010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71605" y="142852"/>
            <a:ext cx="6500859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>
              <a:lnSpc>
                <a:spcPct val="100000"/>
              </a:lnSpc>
            </a:pPr>
            <a:r>
              <a:rPr lang="ru-RU" sz="3000" b="1" spc="-5" dirty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079710"/>
              </p:ext>
            </p:extLst>
          </p:nvPr>
        </p:nvGraphicFramePr>
        <p:xfrm>
          <a:off x="-1" y="1214422"/>
          <a:ext cx="9144001" cy="4312932"/>
        </p:xfrm>
        <a:graphic>
          <a:graphicData uri="http://schemas.openxmlformats.org/drawingml/2006/table">
            <a:tbl>
              <a:tblPr firstRow="1" lastRow="1" bandRow="1"/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16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9804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3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46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375,6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92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972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697,8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2283">
                <a:tc>
                  <a:txBody>
                    <a:bodyPr/>
                    <a:lstStyle/>
                    <a:p>
                      <a:pPr lvl="1"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1 173,8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1 177,5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643702" y="100010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714482" y="285729"/>
            <a:ext cx="5000660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5880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10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оборона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9083118"/>
              </p:ext>
            </p:extLst>
          </p:nvPr>
        </p:nvGraphicFramePr>
        <p:xfrm>
          <a:off x="-1" y="1124745"/>
          <a:ext cx="9144001" cy="1865926"/>
        </p:xfrm>
        <a:graphic>
          <a:graphicData uri="http://schemas.openxmlformats.org/drawingml/2006/table">
            <a:tbl>
              <a:tblPr firstRow="1" lastRow="1" bandRow="1"/>
              <a:tblGrid>
                <a:gridCol w="39959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561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24135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91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Мобилизационная подготовка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26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16216" y="76470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-180528" y="2996952"/>
            <a:ext cx="11089232" cy="47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733425" indent="55563">
              <a:lnSpc>
                <a:spcPct val="100600"/>
              </a:lnSpc>
            </a:pPr>
            <a:r>
              <a:rPr lang="ru-RU" sz="245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</a:t>
            </a:r>
            <a:endParaRPr lang="ru-RU" sz="245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2737330"/>
              </p:ext>
            </p:extLst>
          </p:nvPr>
        </p:nvGraphicFramePr>
        <p:xfrm>
          <a:off x="0" y="3501008"/>
          <a:ext cx="9144000" cy="2561029"/>
        </p:xfrm>
        <a:graphic>
          <a:graphicData uri="http://schemas.openxmlformats.org/drawingml/2006/table">
            <a:tbl>
              <a:tblPr firstRow="1" lastRow="1" bandRow="1"/>
              <a:tblGrid>
                <a:gridCol w="4499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50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Защита населения и территорий от чрезвычайных ситуаций природного и техногенного характера, гражданская оборона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87,4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178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Национальная</a:t>
            </a:r>
            <a:r>
              <a:rPr lang="ru-RU" sz="2500" b="1" spc="-6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43706190"/>
              </p:ext>
            </p:extLst>
          </p:nvPr>
        </p:nvGraphicFramePr>
        <p:xfrm>
          <a:off x="-1" y="1571612"/>
          <a:ext cx="9144001" cy="2944123"/>
        </p:xfrm>
        <a:graphic>
          <a:graphicData uri="http://schemas.openxmlformats.org/drawingml/2006/table">
            <a:tbl>
              <a:tblPr firstRow="1" lastRow="1" bandRow="1"/>
              <a:tblGrid>
                <a:gridCol w="4427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98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57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9614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70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Транспорт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71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903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Связь и информатика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6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национальной экономики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797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536,7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643702" y="12858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428998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142852"/>
            <a:ext cx="958297" cy="857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260648"/>
            <a:ext cx="535785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9690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10872762"/>
              </p:ext>
            </p:extLst>
          </p:nvPr>
        </p:nvGraphicFramePr>
        <p:xfrm>
          <a:off x="-1" y="1214422"/>
          <a:ext cx="9144001" cy="2787792"/>
        </p:xfrm>
        <a:graphic>
          <a:graphicData uri="http://schemas.openxmlformats.org/drawingml/2006/table">
            <a:tbl>
              <a:tblPr firstRow="1" lastRow="1" bandRow="1"/>
              <a:tblGrid>
                <a:gridCol w="42862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4864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1444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2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Прикладные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научные исследования в области жилищно-коммунального хозяйства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577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области  </a:t>
                      </a:r>
                      <a:r>
                        <a:rPr lang="ru-RU" sz="1200" b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500826" y="1000108"/>
            <a:ext cx="1928826" cy="2354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0" y="3571876"/>
            <a:ext cx="914399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endParaRPr lang="ru-RU" sz="2500" b="1" dirty="0">
              <a:solidFill>
                <a:srgbClr val="051C2B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Охрана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окружающей</a:t>
            </a:r>
            <a:r>
              <a:rPr lang="ru-RU" sz="2500" b="1" spc="-5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среды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9198037"/>
              </p:ext>
            </p:extLst>
          </p:nvPr>
        </p:nvGraphicFramePr>
        <p:xfrm>
          <a:off x="0" y="4429132"/>
          <a:ext cx="9144000" cy="1832740"/>
        </p:xfrm>
        <a:graphic>
          <a:graphicData uri="http://schemas.openxmlformats.org/drawingml/2006/table">
            <a:tbl>
              <a:tblPr firstRow="1" lastRow="1" bandRow="1"/>
              <a:tblGrid>
                <a:gridCol w="40004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7036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81229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объектов растительного и животного мира и среды их обитания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622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438" cy="785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92345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4429156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108585" algn="ctr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8789518"/>
              </p:ext>
            </p:extLst>
          </p:nvPr>
        </p:nvGraphicFramePr>
        <p:xfrm>
          <a:off x="0" y="1142984"/>
          <a:ext cx="9144000" cy="2941488"/>
        </p:xfrm>
        <a:graphic>
          <a:graphicData uri="http://schemas.openxmlformats.org/drawingml/2006/table">
            <a:tbl>
              <a:tblPr firstRow="1" lastRow="1" bandRow="1"/>
              <a:tblGrid>
                <a:gridCol w="38996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09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85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3906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2 342,3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2 425,7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2 366,5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2 465,5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2 781,0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2 813,8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2 639,0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2 571,0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422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373,1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4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6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136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0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5 583,8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5 719,9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5 435,7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5 470,4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372200" y="62068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136103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411760" y="3933056"/>
            <a:ext cx="557216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Культура,</a:t>
            </a:r>
            <a:r>
              <a:rPr lang="ru-RU" sz="2500" b="1" spc="-4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кинематография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6937711"/>
              </p:ext>
            </p:extLst>
          </p:nvPr>
        </p:nvGraphicFramePr>
        <p:xfrm>
          <a:off x="-1" y="4437112"/>
          <a:ext cx="9144001" cy="2121921"/>
        </p:xfrm>
        <a:graphic>
          <a:graphicData uri="http://schemas.openxmlformats.org/drawingml/2006/table">
            <a:tbl>
              <a:tblPr firstRow="1" lastRow="1" bandRow="1"/>
              <a:tblGrid>
                <a:gridCol w="34918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76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07137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4214"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342,6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762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347,2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043" y="54929"/>
            <a:ext cx="879057" cy="675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643041" y="142852"/>
            <a:ext cx="4786347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175" algn="ctr">
              <a:lnSpc>
                <a:spcPct val="100000"/>
              </a:lnSpc>
            </a:pPr>
            <a:r>
              <a:rPr lang="ru-RU" sz="25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Социальная</a:t>
            </a:r>
            <a:r>
              <a:rPr lang="ru-RU" sz="2500" b="1" spc="-6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политика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94664510"/>
              </p:ext>
            </p:extLst>
          </p:nvPr>
        </p:nvGraphicFramePr>
        <p:xfrm>
          <a:off x="-1" y="1128043"/>
          <a:ext cx="9144001" cy="2041084"/>
        </p:xfrm>
        <a:graphic>
          <a:graphicData uri="http://schemas.openxmlformats.org/drawingml/2006/table">
            <a:tbl>
              <a:tblPr firstRow="1" lastRow="1" bandRow="1"/>
              <a:tblGrid>
                <a:gridCol w="35058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375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8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2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89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82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487,5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6876256" y="83671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auto">
          <a:xfrm>
            <a:off x="2195736" y="3338802"/>
            <a:ext cx="577105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588">
              <a:lnSpc>
                <a:spcPct val="100000"/>
              </a:lnSpc>
            </a:pP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</a:t>
            </a:r>
            <a:r>
              <a:rPr lang="ru-RU" sz="2500" b="1" spc="2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спорт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5794997"/>
              </p:ext>
            </p:extLst>
          </p:nvPr>
        </p:nvGraphicFramePr>
        <p:xfrm>
          <a:off x="0" y="3933056"/>
          <a:ext cx="9144001" cy="2242988"/>
        </p:xfrm>
        <a:graphic>
          <a:graphicData uri="http://schemas.openxmlformats.org/drawingml/2006/table">
            <a:tbl>
              <a:tblPr firstRow="1" lastRow="1" bandRow="1"/>
              <a:tblGrid>
                <a:gridCol w="38519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876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224136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7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084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659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570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339,2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9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03648" y="116632"/>
            <a:ext cx="6715172" cy="102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Обслуживание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муниципального</a:t>
            </a:r>
            <a:r>
              <a:rPr lang="ru-RU" sz="3000" b="1" spc="-7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3163354"/>
              </p:ext>
            </p:extLst>
          </p:nvPr>
        </p:nvGraphicFramePr>
        <p:xfrm>
          <a:off x="0" y="1484785"/>
          <a:ext cx="9144001" cy="2303433"/>
        </p:xfrm>
        <a:graphic>
          <a:graphicData uri="http://schemas.openxmlformats.org/drawingml/2006/table">
            <a:tbl>
              <a:tblPr firstRow="1" lastRow="1" bandRow="1"/>
              <a:tblGrid>
                <a:gridCol w="43559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84604">
                <a:tc>
                  <a:txBody>
                    <a:bodyPr/>
                    <a:lstStyle/>
                    <a:p>
                      <a:pPr algn="l">
                        <a:lnSpc>
                          <a:spcPts val="915"/>
                        </a:lnSpc>
                      </a:pP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200" b="1" spc="-65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разделам,</a:t>
                      </a:r>
                    </a:p>
                    <a:p>
                      <a:pPr marL="4763" marR="179070" indent="0" algn="l">
                        <a:lnSpc>
                          <a:spcPct val="100000"/>
                        </a:lnSpc>
                        <a:tabLst/>
                      </a:pPr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подразделам</a:t>
                      </a:r>
                      <a:r>
                        <a:rPr lang="ru-RU" sz="1200" b="1" spc="-7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latin typeface="Times New Roman" pitchFamily="18" charset="0"/>
                          <a:cs typeface="Times New Roman" pitchFamily="18" charset="0"/>
                        </a:rPr>
                        <a:t>расходов  бюджета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 (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559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Обслуживание</a:t>
                      </a:r>
                      <a:r>
                        <a:rPr lang="ru-RU" sz="1200" u="none" strike="noStrike" baseline="0" dirty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долга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323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16119081"/>
              </p:ext>
            </p:extLst>
          </p:nvPr>
        </p:nvGraphicFramePr>
        <p:xfrm>
          <a:off x="129695" y="2776644"/>
          <a:ext cx="671514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3" name="Рисунок 22" descr="c0c871a7a02b8b39d31efc2c46bc6e8f.jpg"/>
          <p:cNvPicPr>
            <a:picLocks noChangeAspect="1"/>
          </p:cNvPicPr>
          <p:nvPr/>
        </p:nvPicPr>
        <p:blipFill>
          <a:blip r:embed="rId6" cstate="print">
            <a:lum contrast="-10000"/>
          </a:blip>
          <a:stretch>
            <a:fillRect/>
          </a:stretch>
        </p:blipFill>
        <p:spPr>
          <a:xfrm>
            <a:off x="6715140" y="3929066"/>
            <a:ext cx="2393357" cy="2928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85728"/>
            <a:ext cx="6715172" cy="998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R="5080" indent="11113" algn="ctr">
              <a:lnSpc>
                <a:spcPct val="100600"/>
              </a:lnSpc>
            </a:pPr>
            <a:r>
              <a:rPr lang="ru-RU" sz="3000" b="1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Сведения об объеме муниц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ипального</a:t>
            </a:r>
            <a:r>
              <a:rPr lang="ru-RU" sz="3000" b="1" spc="-70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spc="-5" dirty="0">
                <a:solidFill>
                  <a:srgbClr val="051C2B"/>
                </a:solidFill>
                <a:latin typeface="Times New Roman" pitchFamily="18" charset="0"/>
                <a:cs typeface="Times New Roman" pitchFamily="18" charset="0"/>
              </a:rPr>
              <a:t>долга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2056535"/>
              </p:ext>
            </p:extLst>
          </p:nvPr>
        </p:nvGraphicFramePr>
        <p:xfrm>
          <a:off x="0" y="1500174"/>
          <a:ext cx="9072626" cy="4003696"/>
        </p:xfrm>
        <a:graphic>
          <a:graphicData uri="http://schemas.openxmlformats.org/drawingml/2006/table">
            <a:tbl>
              <a:tblPr firstRow="1" lastRow="1" bandRow="1"/>
              <a:tblGrid>
                <a:gridCol w="5714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577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573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287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735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состоянию на 01.01.2018 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По состоянию на </a:t>
                      </a:r>
                      <a:r>
                        <a:rPr lang="ru-RU" sz="1200" b="1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Отклонение к 01.01.2018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Муниципальный долг - 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Кредиты коммерческих банков и иных кредитных организаций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Бюджетные кредиты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ценные бумаги, осуществляемые путем выпуска ценных бумаг (в валюте Российской Федерации)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Государственные гарантии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на обслуживание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4 523,2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3145,2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-1378,0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03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Уровень муниципального долга к налоговым и неналоговым доходам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7452320" y="12687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1409010106"/>
              </p:ext>
            </p:extLst>
          </p:nvPr>
        </p:nvGraphicFramePr>
        <p:xfrm>
          <a:off x="129695" y="6143644"/>
          <a:ext cx="4585181" cy="69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4" name="Picture 2" descr="Похожее изображение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09378785"/>
              </p:ext>
            </p:extLst>
          </p:nvPr>
        </p:nvGraphicFramePr>
        <p:xfrm>
          <a:off x="0" y="1375946"/>
          <a:ext cx="9097732" cy="49835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686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488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39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07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291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183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107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1390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год*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01.09.2017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5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39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 БЮДЖЕТА -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5 654,8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5 266,8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1 419,3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91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3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36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8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44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5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5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5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553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Мобилизационная  подготовка экономики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99242117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660232" y="1168397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31837059"/>
              </p:ext>
            </p:extLst>
          </p:nvPr>
        </p:nvGraphicFramePr>
        <p:xfrm>
          <a:off x="-31" y="1357298"/>
          <a:ext cx="9144032" cy="47931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434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143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382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год*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1 302,2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Прикладные научные исследования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2347516"/>
              </p:ext>
            </p:extLst>
          </p:nvPr>
        </p:nvGraphicFramePr>
        <p:xfrm>
          <a:off x="-31" y="1357298"/>
          <a:ext cx="9144032" cy="429495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434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43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143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382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год*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5 564,4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3 172,8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2 342,1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1 343,9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2 761,9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1 656,4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142984"/>
            <a:ext cx="2214578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571472" y="214290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Аналитические данные о расходах бюджета муниципального образования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городской округ Люберцы по разделам и подразделам классификации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расходов бюджетов за отчетный период текущего финансового года </a:t>
            </a:r>
          </a:p>
          <a:p>
            <a:pPr marL="99060" algn="ctr">
              <a:lnSpc>
                <a:spcPct val="1000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в сравнении с соответствующим периодом прошлого года</a:t>
            </a:r>
          </a:p>
        </p:txBody>
      </p:sp>
      <p:graphicFrame>
        <p:nvGraphicFramePr>
          <p:cNvPr id="13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751074"/>
              </p:ext>
            </p:extLst>
          </p:nvPr>
        </p:nvGraphicFramePr>
        <p:xfrm>
          <a:off x="-32" y="1357299"/>
          <a:ext cx="9144032" cy="448261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15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862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86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714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год*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01.09.2018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исполнения утвержденных бюджетных назначений на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2018 год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01.09.2017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Темп роста к соответствующему периоду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года,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05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1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95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свыше 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40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6715140" y="1071546"/>
            <a:ext cx="2000264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5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78438" cy="785817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2143108" y="6000768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* В соответствии с отчетом об исполнении бюджета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14091145"/>
              </p:ext>
            </p:extLst>
          </p:nvPr>
        </p:nvGraphicFramePr>
        <p:xfrm>
          <a:off x="0" y="1357298"/>
          <a:ext cx="9143999" cy="46669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09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43008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236/26 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18.09.2018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4955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99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5 273,5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5 403,4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5 135,3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9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отдыха, оздоровления и занятости детей и подростков в период школьных каникул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9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управление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и повышение энергетической эффективности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35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похоронного дела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0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поддержка населения в городском округе Люберцы Московской области»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52320" y="980728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21994" cy="785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28667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7051101"/>
              </p:ext>
            </p:extLst>
          </p:nvPr>
        </p:nvGraphicFramePr>
        <p:xfrm>
          <a:off x="0" y="1428736"/>
          <a:ext cx="9143999" cy="403722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999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03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830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61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гражданам субсидий на оплату жилого помещения и коммунальных услуг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59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транспортной системы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8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информирования населения о деятельности органов местного самоуправления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77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имущественного комплекса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7429520" y="1214422"/>
            <a:ext cx="1500199" cy="214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9377381"/>
              </p:ext>
            </p:extLst>
          </p:nvPr>
        </p:nvGraphicFramePr>
        <p:xfrm>
          <a:off x="0" y="1428735"/>
          <a:ext cx="9144000" cy="43487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768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280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436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43009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520"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5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450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«Жилище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4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информационно-коммуникационных технологий для повышения эффективности процессов управления и создания благоприятных условий жизни и ведения бизнеса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56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742952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об изменении расходов по муниципальным программам</a:t>
            </a:r>
            <a:endParaRPr lang="ru-RU" sz="24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3519780"/>
              </p:ext>
            </p:extLst>
          </p:nvPr>
        </p:nvGraphicFramePr>
        <p:xfrm>
          <a:off x="0" y="1302108"/>
          <a:ext cx="9144000" cy="41925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16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198198">
                <a:tc>
                  <a:txBody>
                    <a:bodyPr/>
                    <a:lstStyle/>
                    <a:p>
                      <a:pPr marL="95250" marR="89535" indent="336550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№2              (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№217/22 от 06.06.2018)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год уточнения бюджета №3           (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РСД №236/26 от 18.09.2018)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 уточнения №3</a:t>
                      </a:r>
                      <a:r>
                        <a:rPr lang="ru-RU" sz="10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2018 года от уточнения №2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000" b="1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 № 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принятый бюджет (РСД №149/17 от 06.12.2017 )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29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«Благоустройство и озеленение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97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архивного дела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2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здоровья граждан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и развитие жилищно-коммунального хозяйства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43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324"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10 174,1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10 381,7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8 887,9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6140"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56747"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округа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учета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условно  утвержденных</a:t>
                      </a:r>
                      <a:r>
                        <a:rPr lang="ru-RU" sz="12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1005"/>
                        </a:lnSpc>
                      </a:pP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10 636,6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9 124,0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9 231,1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A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28728" y="285728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5801834"/>
              </p:ext>
            </p:extLst>
          </p:nvPr>
        </p:nvGraphicFramePr>
        <p:xfrm>
          <a:off x="-32" y="1500175"/>
          <a:ext cx="9144032" cy="39892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29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1437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3 274,4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3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отдыха, оздоровления и занятости детей и подростков в период школьных каникул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«Спорт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05 0 00 00000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«Муниципальное управление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06 0 00 00000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«Энергосбережение и повышение энергетической эффективности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07 0 00 00000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похоронного дела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08 0 00 00000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поддержка населения в городском округе Люберцы Московской области»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85860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357166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5801834"/>
              </p:ext>
            </p:extLst>
          </p:nvPr>
        </p:nvGraphicFramePr>
        <p:xfrm>
          <a:off x="0" y="1428736"/>
          <a:ext cx="9144032" cy="417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429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09 0 00 00000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«Предоставление гражданам субсидий на оплату жилого помещения и коммунальных услуг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54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транспортной системы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3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«Экология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системы информирования населения о деятельности органов местного самоуправления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имущественного комплекса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6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algn="l">
                        <a:lnSpc>
                          <a:spcPts val="1000"/>
                        </a:lnSpc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«Обеспечение безопасности жизнедеятельности населения городского округа Люберцы Московской области»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«Молодежь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142984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928662" y="285728"/>
            <a:ext cx="792961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5801834"/>
              </p:ext>
            </p:extLst>
          </p:nvPr>
        </p:nvGraphicFramePr>
        <p:xfrm>
          <a:off x="0" y="1428736"/>
          <a:ext cx="9144032" cy="38987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57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898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«Жилище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258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информационно-коммуникационных технологий для повышения эффективности процессов управления и создания благоприятных условий жизни и ведения бизнеса в городском округе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7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«Предпринимательство 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70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«Благоустройство и озеленение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«Развитие архивного дела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«Охрана здоровья граждан на территории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«Содержание и развитие жилищно-коммунального хозяйства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15206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57290" y="285728"/>
            <a:ext cx="742952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Сведения об исполнении бюджета муниципального образования городской округ Люберцы по расходам </a:t>
            </a:r>
          </a:p>
          <a:p>
            <a:pPr marL="12700" marR="5080" algn="ctr">
              <a:lnSpc>
                <a:spcPct val="100299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 разрезе муниципальных программ</a:t>
            </a:r>
            <a:endParaRPr lang="ru-RU" sz="2000" dirty="0">
              <a:latin typeface="Constantia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85801834"/>
              </p:ext>
            </p:extLst>
          </p:nvPr>
        </p:nvGraphicFramePr>
        <p:xfrm>
          <a:off x="0" y="1428736"/>
          <a:ext cx="9144032" cy="2624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3578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8581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целевой статьи расходов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Наименования  муниципальных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Утвержденные бюджетные назначения на 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2018 год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Фактически исполнено по состоянию на </a:t>
                      </a:r>
                      <a:r>
                        <a:rPr lang="ru-RU" sz="1000" b="0" i="1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01.09.2018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% выполнения плана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24 0 00 00000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«Дороги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242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1005"/>
                        </a:lnSpc>
                      </a:pPr>
                      <a:r>
                        <a:rPr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sz="12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муниципальным </a:t>
                      </a:r>
                      <a:r>
                        <a:rPr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программам</a:t>
                      </a:r>
                      <a:r>
                        <a:rPr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10 173,6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5 603,3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560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 marR="0" indent="0" algn="l" defTabSz="914400" rtl="0" eaLnBrk="1" fontAlgn="auto" latinLnBrk="0" hangingPunct="1">
                        <a:lnSpc>
                          <a:spcPts val="10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spc="-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spc="-3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385"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994"/>
                        </a:lnSpc>
                      </a:pP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61594">
                        <a:lnSpc>
                          <a:spcPts val="994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200" b="1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</a:t>
                      </a:r>
                      <a:r>
                        <a:rPr lang="ru-RU" sz="1200" b="1" spc="-4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10 444,2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286644" y="1214422"/>
            <a:ext cx="1500199" cy="142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Constantia" pitchFamily="18" charset="0"/>
              </a:rPr>
              <a:t>млн.рублей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569968"/>
            <a:ext cx="2133600" cy="288032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37045897"/>
              </p:ext>
            </p:extLst>
          </p:nvPr>
        </p:nvGraphicFramePr>
        <p:xfrm>
          <a:off x="0" y="1500174"/>
          <a:ext cx="9144000" cy="42574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01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438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2750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13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348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«Образование городского округа Люберцы Московской области»</a:t>
                      </a:r>
                    </a:p>
                    <a:p>
                      <a:pPr marL="61594" algn="l">
                        <a:lnSpc>
                          <a:spcPts val="994"/>
                        </a:lnSpc>
                      </a:pP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201,5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увеличение фонда оплаты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труда для МУ ДО «Центр социально-трудовой адаптации и профориентации» 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приобретение мебели МДОУ детский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сад №16 «Самолетик»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0,8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мероприятия по обследованию объекта, разработке и согласованию проектно-сметной документации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направить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,7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финансовое обеспечение государственных (муниципальных) гарантий реализации прав граждан на получение общедоступного и бесплатного дошкольного образования в муниципальных дошкольных образовательных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190,3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млн.рублей;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обеспечение современными аппаратно-программными комплексами со средствами криптографической защиты информации планируется направить 0,4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Уменьшены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71,6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-из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бюджета Московской области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троительство пристройки на 300 мест, пристройки к МОУ СОШ № 59 (Люберецкий район,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г.п.Красково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д.Марусино, ул.Заречная, д.26), школы на 275 мест (Люберецкий район,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г.п.Малаховка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ул.Пионерская, д.19), пристройки к МОУ Кадетская школа на 200 мест (г.Люберцы, 3 почтовое отделение, д.50)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сумме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71,3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млн.рублей;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на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акупку оборудования для дошкольных образовательных организаций - победителей областного конкурса на присвоение статуса Региональной инновационной площадки Московской области в сумме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0,3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млн.рублей.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948264" y="6554006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1325769"/>
              </p:ext>
            </p:extLst>
          </p:nvPr>
        </p:nvGraphicFramePr>
        <p:xfrm>
          <a:off x="-31" y="1357299"/>
          <a:ext cx="9108536" cy="4393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59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25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42941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«Культура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29,1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на разработку проекта освоения лесов на территории лесных участков, переданных в постоянное (бессрочное) учреждениям культуры планируется направить 1,5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выполнение работ по разработке проектной документации лесных участков, зон отдыха и  рекреационных зон планируется направить 5,2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проведение лесопатологического обследования лесных участков планируется направить 1,3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новогоднее оформление территорий парков городского округа Люберцы планируется направить 0,5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беспечение современными аппаратно-программными комплексами со средствами криптографической защиты информации муниципальных организаций дополнительного образования в сфере культуры планируется направить 1,0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увеличение фонда оплаты труда учреждениям дополнительного образования в сфере культуры за использование в работе современных методов образовательных и инновационных технологий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18,0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на обеспечение выполнения муниципального задания на оказание муниципальных услуг в муниципальных учреждениях культуры  (налог на имущество)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1,4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проведение текущего ремонта помещения МУК «</a:t>
                      </a:r>
                      <a:r>
                        <a:rPr lang="ru-RU" sz="12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Красковский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культурный центр»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0,2 млн.рублей.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1" name="AutoShape 4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3" name="AutoShape 8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612775" y="3127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1325769"/>
              </p:ext>
            </p:extLst>
          </p:nvPr>
        </p:nvGraphicFramePr>
        <p:xfrm>
          <a:off x="-31" y="1357299"/>
          <a:ext cx="9144063" cy="4199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289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151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503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Спорт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2,6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выполнения муниципального задания  МУ «Стадион «Торпедо»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,2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современными аппаратно-программными комплексами со средствами криптографической защиты информации муниципальных организаций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0,4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462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«Муниципальное управление городского округа Люберцы Московской области» 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составление (изменение) списков кандидатов в присяжные заседатели федеральных судов общей юрисдикции в Российской Федерации за счет субвенции бюджетам муниципальных образований Московской области в сумме 2,5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-Уменьшены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на 1,5 млн.рублей, в том числе: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-средства резервного фонда на  выполнение работ  по разработке проектной документации лесных участков и на лесопатологическое обследование лесопарковых зон.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462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«Развитие похоронного дела на территории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инвентаризации муниципальных кладбищ, расположенных в городском округе Люберцы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3,0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41462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"Социальная поддержка населения в городском округе Люберцы Московской области"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  ежемесячной денежная выплата в размере денежного эквивалента бесплатного проезда в пассажирском транспорте общего пользования г. Москва в сумме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2,3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703949"/>
              </p:ext>
            </p:extLst>
          </p:nvPr>
        </p:nvGraphicFramePr>
        <p:xfrm>
          <a:off x="-31" y="1428736"/>
          <a:ext cx="9130340" cy="44831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502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80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57257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1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«Обеспечение безопасности жизнедеятельности населения городского округа Люберцы Московской области»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обеспечение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деятельности служащих МКУ «ЕДДС-112»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3,4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1232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«Снижение административных барьеров, повышение качества и  доступности предоставления государственных и муниципальных услуг, в том числе на базе многофункционального центра предоставления государственных и муниципальных услуг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на организацию деятельности многофункционального центра предоставления государственных и муниципальных услуг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(в том числе на мероприятия, связанные с подготовкой к открытию новых окон) в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3,5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  <a:tr h="641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«Жилище городского округа Люберцы Московской области»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1,3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редоставление компенсации на погашения основного долга по ипотечному жилищному кредиту для приобретения (строительства) жилья врачу, являющемуся жителем  городского округа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0,2 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обеспечение жильем отдельных категорий граждан, установленных  Федеральным законом от 24 ноября 1995 года № 181-ФЗ "О социальной защите инвалидов в Российской Федерации"  за счет субвенции бюджетам муниципальных образований Московской области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1,1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0367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703949"/>
              </p:ext>
            </p:extLst>
          </p:nvPr>
        </p:nvGraphicFramePr>
        <p:xfrm>
          <a:off x="-31" y="1366177"/>
          <a:ext cx="9144064" cy="47267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577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863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76939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24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«Благоустройство и озеленение территории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в сумме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18,7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ликвидацию несанкционированных свалок на территории городского округа Люберцы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комплексное благоустройство дворовых территорий (Устройство детских игровых и спортивных площадок)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3,4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комплексное благоустройство территории муниципальных образований Московской области (Приобретение малых архитектурных форм, мебели, ограждений, декоративно-художественного (праздничного) освещения, уличного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коммунально-бытового оборудования на территории муниципальных образований Московской области)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планируется направить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сумме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0,3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244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«Содержание и развитие жилищно-коммунального хозяйства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городского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округа Люберцы Московской области"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Увеличены расходы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17,9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млн.рублей, в том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числе: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-на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возмещение недополученных доходов по вывозу и утилизации твердых бытовых отходов и крупногабаритного мусора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млн.рублей;</a:t>
                      </a:r>
                      <a:endParaRPr lang="ru-RU" sz="12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осуществление проверки земельных участков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планируется направить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3,9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млн.рублей.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рас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ходы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р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емонт подъездов многоквартирных домов 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счет субсидии Московской области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сумме 1,2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млн.рублей.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0367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1403351" y="76041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38916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38922" name="AutoShape 6" descr="data:image/jpeg;base64,/9j/4AAQSkZJRgABAQAAAQABAAD/2wCEAAkGBxQTEhQUEhQWFBUVFRcVFBQUGBcVFBcUFRUXFhgVFxQYHSggGBolHRcUITEhJSkrLi4uFx8zODMsNygtLiwBCgoKDg0OGBAQGCwcHCQsLCwsLCwsLCwsLCwsLCwsLCwsLCwsLCwsLCwsLCwsLCwsLCwsLCwtLCwsLCwtLCwsLP/AABEIAQMAwgMBIgACEQEDEQH/xAAbAAABBQEBAAAAAAAAAAAAAAAAAgMEBQYHAf/EAEQQAAIBAgQDBAcEBgkEAwAAAAECAAMRBBIhMQVBUQZhcYETIjJSkaGxQnKywRQjkqLR4SRDYnOCwtLw8RU0U5MHFjP/xAAYAQEBAQEBAAAAAAAAAAAAAAAAAQIDBP/EAB8RAQEAAgIDAAMAAAAAAAAAAAABAhEhMQMSQRNRYf/aAAwDAQACEQMRAD8A7jCEIBCEIBCJdwBcmwG5MzeO7W00rpT5Hc29W/IMx2Jvp5XmcspO1k200JFr40LSNQesNNL23IHlvK7/AOwD3P3v5Rc8Yaq7hMxQ7WLUYZLZftKT6/iL22nvFuNM6FaQtfcsbeWnL6zN8uOtxfWo3azj5saNCxY765b9RfpofG3S5jnZDtQKyqlS4ewsW3NxcXPO/I8/HfNtw6q62sCT7RB0YjZrkXU+HQDwkYfs3UKoWqBHX7QF9PdKiwI8555ln7bdNY606PEu4AJJAAFyToABzJmUqdqBhVZcQc2X2HuBfTQOTse/X47867Wdtq2JORLqt9FXpf2sp1Y97adAJ2vmnztiYOjUu2tN8ZToJ7DXTOedQi6+F7WHW/hNZOE4zgmIw5RvbVTmWqumVhqC43BvYcxpvedq4RjhXoU6q7VEDeBI1HkbjyjxZ22zLtc5NSxMhCNYjELTXM7BV0F2NhrpvOzmdhPAZ7AIQhAIQhAIQhAIQhAImq9gTa9gTYbm3IQqXsctr2Nr7X5X7py3Hdva+coLhgcrBEUAN0u5NjM5ZaamO0jjXampiGKULne2W242A6DX2zt3RnAYWlmy1bOzZjlPrU1vqdW9rpm25C2t6BsfUuSKBudyWA69Aep+Jkatjq/JKa+JJ+lp5rt09W+TH5FajnDKwGXXMRlN8p79NDz56zMYtnDNmqH1mbKoY6LfYja1rad8i4JKuQE3zMASVGUZSdgzH3det5XYlSmZ2ILKjDQltSSRqe4IPKZrN1tA/SKrYhhScAX2b1lAUAXA7+62pmjw/HK9L29R7ygVB8CMw+cymAuquxtuFU3tfQOxuetwPKX+Cq3UXPrADNpbWwO3nLeCLmn2jrMQVqBluM1gpt1uAAfLeWS8SZ9yzaHnkS9iNDYc7WuDp0mWqYdGNyLN7ynK3xEdpelT2WFQdG9V/wBoCx+EY3SWFdtHApA1BlV39R6ey1AMwB6EgNrKHszT9JiqNO1lLgkDUsFU1PWbmCBLvj3ElxVH9GrAUnLK6kj0dyhHMeq2lxoee0R2W4U9GvVrOAFSj+rNwQXyKg7/AHhr1i9tS6jV0ce5LA2canLoCFOoAPPQ8+h1lp2f7QUaNNktZFJbKPaQnUrk6E7W5nSZetjBQosVf0gAAVxbW+rG47iPhKfs3imqLUxFQD1D+rU6Fqh231yg6+QnS3XMc8ZtrcX2jdqno6gLHdgmmQls4Rcu5X1Neo7pB7WYjEVaAyP6WmtRqtx7YOW2VlA9kXbl9rUWEfwWRNAQxBuzixa5JYtfUMpN+8Xt3xjGcSpU2DU3s/2gozB/vIvPv0nLddtRoewuPZKQSpVWpTIBpsNchtrTvrdeh5beGzRgRcEEHYjUTjA4whc1MPSbO2hCsQp6saaE38f+ZM4LxWuKz+mugQJUQEWUDMQW532/4nfHOyOVjrkJWcP4urqCxAJ5j2T58vOWQM6y7ZewhCUEIQgEIQgE4322w/osZWQF1FS1VQoUhmYc7gkWIGxG07E7gAkkADcnQDznKf8A5YxlJ2p1KThmRWpuVJFlJBWx8ek5+TpvC8qAY8ZinRc99LFTsb/CeYtT6Mt1OVb82sWt8FMp8Nh2xBpinezKVckkZADcZiPh3275pOIYShlVa+Isi7IgAvpbXRiT/Ezz3W3S3hMxWLC0qeXQMgPgLTPcSVmRFQXLHM29gOh+XwljUxdMqlOij1FQEBnFtze2o1+EbNGq27BB0Xf4zO+WFbSwTCmquVpqAb6n7W40IFtx4AeMdw9WkFIRgQpuSNLZjp5cr90VxHAFEz01zsLFgwLkrsbC9+d/KU4Iw7I5XJfRlN7vTPter3b+Q6zXaL4VdjuOR5fGI4njlFElWFycujWJ19YA8ja88wlFPXGtwvIgKxNyHy2ttbbvlbj6LFqam4W1mewYa6tcHawG8knIa4kpyKjAkqpsGJJzVWGRC45gAG3hobWmhw3E6WGUYckAqFJuQoJvm0O+jXmf4SrVMSllznWplFixP9WvkLHWXXFux1WnQavWb0tXNnqKo9lSdlO5y9el+mu7+iPKvaaivsnMeQprfUnq1tz0Bnn/AFhr+uPRs2wsarDYDNYZVNyNNTqNpV4zGnD01sqqxH2VCkd+nO3P6SR2Tx6VHCVD6Oo5/VsbtSJvojKT6rG+jDwtreTUVL/RKtQXNU1h0GnnlvYeFjtJNKiqCxo5nsVu3rXAsRanpcetrp9dLx8DSZyGIpuvMEB9ug1Gtx5ctLysPhKw9m9Rf7SFD+1z+EbyThHwVBh6xawucqAFQBqACNARsfZB+kTWKmqwY2U0gGI3ALtqNJYV3CD9YyJy9Z0GvTeUQx9NqrsGSooULlDjUhmJW42Ook9q1o//ANNr0rPRYMmX1fRnKT99CSrDvGu+nTVdh62IrFnf1KaHKLZlzuNGGU8gdL9RaJ4Dwr0iqqG1Mas4N7km5Ck7nXymyoUVRQqiygWAHSdvHLZus5cXguEITswIQhAJT9qOPLhKOcjMzHLTW9rt39wlxKPjXZ4YqtTaq36umuiDcux1N+QsF799pnLeuO1mvrEPxPEYlSzgmylyCLqoAuctMaAD3j5yrq8DWpS0IDMu/LUdBOtHh1JaL01UIjIym3QqQSTudOs53gGui+FvhOFwuN5u3WWXpTcLpegw/wCj1FKG5zVKBBLXN7+sBa40sNhpeWHD+HIQbejrnXLm9WoAeWR9Gtrrcbz3FJcyvrC20zYtkXVPB0QcrjITsGBS57jex57ExVTgBPsVNOQZb/MESrw3GKqjK1qi81fXTx3llhMfSPsO2Hb3W9akfI6AeGWZ1E1SKnCSmhYaDMzWyqB5mZXtNw8NlDC5GVwNvVJINyOoB25qPPdYrGFFJrICND6RAXTQ3BZQMwtvsR3zIVKy18SRTa4qNmUncXPtf4RqB0AGl5Zj9ZqHwnhdcoCKZIUtTU3X1qYPqnU8tRJnFeF4ioi0qdEhnOVnOiqp3LNy0uNOs1RNrBRZV0UdwFhHVY981Mfq6ROC8FTA02NJGr13F2qWvtso6KOQ1J53nmGpVVdqtQXSrZKgb2+gYLb2QSRboSZbUWMnJVM16ppyrjHZDFVsQ7BAEU2R6jBQR1y6t8pXVOzORrVavkmnw3J+E7Rn7hFCpJ6f0YvB9q1RNKJq1lWzVW9XMFsoLE+sWsR4yBiuOYrEWvmVW2SmpJ6a93jedIVx0i79016I5y3Z1moDMjOc5JuhvlK3Hq26/SN9mMI61mJw9RUXKEzUyDf1szWIta2WdGapI9ZjJ+ONSr7hVamUtTGULutgCCdbkDrqbyZMrwKsRiAOTBgfIX/Kaqd5050QhCVBCEIBCEICKtMMpU7EEHwItOXcNTLdT9lmHwJnVJynCVMxqP7zu3xYzj5e46YfQwuYxVpyUo0iGE5uiA1CR6uFJloEkjD0xeTQhcLWomisQOm4+HKWNLhqek9LlUPYi4Fib23GxPfvLbD4dbRdSnLMU2irTGu0cpU44U1sI+adppkhFF5JprIwWPUnlEoJFeiiUaSEMqGAkWBFOsBKGnWRawkmsZErGArs6l8Rf3UY/EgfmZq5l+zB/XP9z/MJqJvHpnLsQhCaZEIQgEIQgRuJVSlGqy7rTdh4hSROZ4anlS3+9Z1UiYPtYiU66pTQC6ZmtoLkkCw2G3znLyT66YX4qwIho3XxQU63iVxaH7Q89PrOLoWTFUzC09tKi5wbaSWhvKzA3taWKbTSPKI1JkhTeN07DpPQwEIWacSacDXE8OIEodWPq0irXEdWqOsolZ9Im88Uz20qGqkgV2k6rKbiGMUaX1On/PSFTOAVsuIW/wBsFfzH0mxmd4X2dIZXqtqpzBF2uNRdufhNFN4sZCEITTIhCEAhCEAnNuN18+LxB90hB/hGX6gzpM5bjFtWrt79aofLO1py8vTeCFitTINajLBlvGzTnF1N4KmRtLEKbXjeHS0l0tjEgn8Nplh/L85ZLw++7t8v4Su4dVtLqlWm4ygvwhuTn5RpuFVPfPyl5Ta8dy6R6m2ZPDKnvn5fwiW4Y/vGaAnWeOI0bZt+FP75HnGxwlr61H/aP8Zo/Rz30UnqeylpYBhs7+bGSa9F1X1Sc3LXTzlilK0WovNSG1UKFR/bbyGgjGLwC2taXuW0rsTvLpNtTgquamjdVBPjbWPSu4BUvSA91mHzv9CJYzrHOiEISoIQhAIQhAJyzEtd2P8Aab6mdSM5TOXk+OmDzLHVpzy09DTk2cyT1dLxpq0batAn0KlpY0MTKOk0l0qkqLuliZZ0MQCJla2LVBmcgDqT/u8gN2spLoM7ctBYfMiXaNdQxtOrc0nDWte3K+2/gZIBnO+y/HVoZw4Yhsvs62K37x1mtwfGqVQ2V9fdOh8r7+UsRbF4ktGC8SGlVJBiqW8YUx9DpCPXldiBvLFzIFbnCrHs3U9tfusPmD9BLuZns/UtWt1Uj6H8jNNOmPTGXYhCE0yIQhAIQhARXqZVZjyBPwF5y22gnSeMG2Hrf3T/AITOb09py8jpg9G0bae3nhnJs008SPAXgacoKRi6+ICKWbYf7t4xkCxkHtHWuqL1ux8rAfUwlUuNxjVGLMfAcgOgkUNPCNQBzNvjN1gsGlMWVRoN7XJ7yYZY6m8fFWWfY5QWq3AIyruLjc9YjtHglpVAU0VwTYbAje3dqIF32Z46zEUqhvf2GO9/dP5GaUNOW06pUhl0IIIPeNROlUKmZVa3tAN8ReahEtXkim0hoY+hlU+5kSvtHiZGrtATwhv6QnifwsJsJjeFf9xT8T+EzZTpixkIQhNMiEIQCEIQIfGEvQqgbmm/4TOa0mnVWHWclB9Y225eHKcvJ8dMDl55PKZg05Ni8UrxETeUPZ7yj7SH1k+6R8/5y1zSDxugXp3G6a+Knf8AI+UJWZZ9Qehv8J0DB4kVEDKbhh8+njOfmSMHjHpG6MV6jkfEbQztf9jH9aoOdlPwJ/iJoeI8LSvlDFhlJtltzt1v0ExfBeJehqFyCQwIIGm5BuBtym14fxelU9lxf3W9U/A7ywJw3Zygu6lj/aJPyFgfhLhRARYM0pIkikYwYBoEh2kWsY4XjNRoDeFP66l/eJ+ITcTC4U/rqX94n4hN1OmLGQhCE0yIQhAIQhAicWr5KNVuiNbxtp87TltTQ+Q+k6P2qP8ARan+H8aznFQa3nHydumHT0RxogRQmGyCZ4DPWiIDhSeZIpDHBCKjG8BD607K3NT7J8OkpcTgKlP20IHXdf2hpNqskI8qac9QR5Ull2cwiVGdXF7LcWNra25GOcY4b6Egg3Rtr7gjkZES+zvGGRhTqElDoCfsHl5fSbLNOZib/g1bPRRjuRY+IOUn5TUInxLNPbxDSqLxt4HSJZoU3Qa1RD0dT+8Jv5zw+0v3h9Z0ObxYyEIQm2BCEIBCEIFD20q2w9vedV+rf5Zg+U2Xb0n0VLp6TXxym35zGnTScM+3XDp5eF4mFOZaKJibz0iIIgKFpluK13TEPlYrtsSPsiaYTPdpcOQ4fkwsfvD+VvhCUvh3GqudFZrqWANwL2JtvNehnN1aazhvaFCoFU5WHPUqe/TYyoZ7Ij9bU+7/AJhLTtU36lf7wfhaUvZnGJSZy5tcADQm+vdPOOcU9MwCiyLtfck7kwnxGVpueyw/oyeLfiMwtFSbAak6Ad5nSOH4f0dNE91QCe/n87xCJF4lo4BALNKjtGGk5lkSsLQqOzag94+s6JObVzpOkLsJvFjJ7CEJtgQhCAQhCBm+3g/o6d1VfwPMQ2s3Pbv/ALW/Sov5j85haRvOOfbrh0Ree25xxki1pXmGjbRBkn0E89FAimNYrDiohRtj8Qeok1qUZZYGRxnDXpnUXXkw1H8vOR1m4pNE4rBUijM1NdFJvax0B5iGdMjStJVCiWNlBY9ALn5Sx7KYNHFQuoa2UC/mT+U1uFpKosqhR0At9JU0hdneAZCKlT2vsruF7z1P0mnRBI1Ix0PNKeIEbJgXjbNCk1HkOsZIqGRahlDnD8Aa1QINt2PRQRfz1+c3kw3CcX6OqpO17N4HT5b+U3M3ixmIQhNMCEIQCEIQKztNhhUwtVT7uYeKesPpbznLqJI0nS+1tYLhagLZS9lHU3IuB5XnO3p3E4+Tt1w6Po1xPFOvhI9N7SQmomGzwqTxmjTGJzQhZaJLXiWaJJhHtoupTzoyk2zAi46EWiFj9OUJ4TgRRUqCTc3132A/KWlJpESP0zKJ9J48KsiIYsNKJDPG2MaLwvA8dpFN9/hJeS8RWp6SiuL6zovDauelTbqik+NtfnOevRN5tey9W9BRzUlT8bj5ERh2mfS2hCE6uQhCEAjGNxS00LtsPmeQEfmM7cYs+kSnewCZ/Mlh/l+ZkyuouM3VVx3HPWa5N7bAeyvh/GV1AaRaNF6AXnn+uxtqQjY0MWlSKJEBD6xuLZ43KC0AIWnoEIUsfSMARwGUPC8dR5HV44rQJ9N4uMUGkgGUJKGO0lgDFIekqPWe08Mc9GIkwqPWYCXPZPEa1FYgE5Sq36Xv57aSrK2BY+UhMMosJJeSzcdGhMpwLjxAy1SWXk25Hj1E1NOoGAKkEHYjadZduVmioQhKivxPGKSaXub2069LzB9qceK1XPbZQo56Ak/UmXvGuDsmYorOpNwFGYi/Ije3fMpiBrZtD0Oh+BnHK3qu2MncN4eryMW8YIjyG4sZmNC0CIm0UJUeWnlouFoQieiKtPbQPIq8IQPQZ6GibQtKH6dSPJiZEE8ywLmlrJSm0qKOKIFov9MMqLNnjeeVxxUDVNoVY1nFhrIGIe+0ZWtrdj5cpIWk7+zTdvuox+ghDVFbCXHBuKtSNjqh3HTvHfI9Lg2IbakR3sVX5E3+UsqHZmofbdV8LsfymtVNxpUxCkAhhYi415GErl7P0wBq/wAf5QmuWOFtEVaKsLMoYdGAI+BnkJUV2J7PYZhrRUfcun4CJjOJYNEZgosB3k/UwhM5RrGqGtWIO/0iKVdid+fdCExG62vAeDUaoJdSf8Tj6ES6HZbC/wDjP/sq/wCqEJ01HPdLXs1hR/VfFnP1aeN2Ywp/qvg9QfRoQjUN01U7K4W3/wCZ/wDZV/1yFV7P4cbIf26n+qEI1DdV+J4VSXZf3m/jKx8OoOg+ZhCZsalRa622kV3N94QkaWODoK24v5mXOH4ZSO6/vN/GEJZGbVthOA0Dun7z/wCqWFPgdBdqYP3iW/ETCE1pm2plHDInsIq/dUD6R2EJUEIQgEIQgf/Z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onstantia" pitchFamily="18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331640" y="0"/>
            <a:ext cx="781236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100299"/>
              </a:lnSpc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Причины уточнения расходов бюджета округа по муниципальным программам</a:t>
            </a:r>
          </a:p>
          <a:p>
            <a:pPr marL="12700" marR="5080" algn="ctr">
              <a:lnSpc>
                <a:spcPct val="100299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703949"/>
              </p:ext>
            </p:extLst>
          </p:nvPr>
        </p:nvGraphicFramePr>
        <p:xfrm>
          <a:off x="13660" y="1571612"/>
          <a:ext cx="9130340" cy="3100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95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00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9815">
                <a:tc>
                  <a:txBody>
                    <a:bodyPr/>
                    <a:lstStyle/>
                    <a:p>
                      <a:pPr marL="0" marR="89535" indent="336550" algn="ctr" defTabSz="914400" rtl="0" eaLnBrk="1" fontAlgn="ctr" latinLnBrk="0" hangingPunct="1">
                        <a:lnSpc>
                          <a:spcPct val="107800"/>
                        </a:lnSpc>
                        <a:spcBef>
                          <a:spcPts val="409"/>
                        </a:spcBef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Наименования  муниципальных программ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2018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ts val="994"/>
                        </a:lnSpc>
                      </a:pPr>
                      <a:r>
                        <a:rPr lang="ru-RU" sz="12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Муниципальные программы: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9470"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</a:pP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«Дороги городского округа Люберцы Московской области»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Увеличены расходы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строительство, модернизацию, ремонт и содержание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автомобильных дорог общего пользования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сумме 0,8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млн.рублей 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25035">
                <a:tc>
                  <a:txBody>
                    <a:bodyPr/>
                    <a:lstStyle/>
                    <a:p>
                      <a:pPr marL="61594" algn="r">
                        <a:lnSpc>
                          <a:spcPts val="1000"/>
                        </a:lnSpc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расходы</a:t>
                      </a:r>
                      <a:endParaRPr sz="12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Уменьшены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непрограммных расходов на программные на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15,7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млн.рублей, в том числе: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ф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инансовое обеспечение государственных (муниципальных) гарантий реализации прав граждан на получение общедоступного и бесплатного дошкольного, начального общего, основного общего, среднего общего образования в муниципальных общеобразовательных организациях в сумме 15,2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млн.рублей;</a:t>
                      </a:r>
                      <a:endParaRPr lang="ru-RU" sz="1200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-на финансирование расходов, по которым предусмотрено </a:t>
                      </a:r>
                      <a:r>
                        <a:rPr lang="ru-RU" sz="1200" kern="12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виде субсидий, предоставляемых из бюджета вышестоящего уровня в сумме 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0,5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млн.рублей.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8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10400" y="6577881"/>
            <a:ext cx="2133600" cy="280119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13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00367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2" name="Прямоугольник 11"/>
          <p:cNvSpPr>
            <a:spLocks noChangeArrowheads="1"/>
          </p:cNvSpPr>
          <p:nvPr/>
        </p:nvSpPr>
        <p:spPr bwMode="auto">
          <a:xfrm>
            <a:off x="1115616" y="0"/>
            <a:ext cx="648072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Сведения  </a:t>
            </a:r>
          </a:p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об изменениях источников внутреннего финансирования дефицита бюджета округа 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285293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При уточнении бюджета на 2018 год уменьшится размер дефицита на 42 млн.рублей и составит 1 009,5 млн.рублей или 26,2% к общей сумме доходов без учета безвозмездных поступлений.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386104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Источниками финансирования роста дефицита бюджета на 2018 год планируется за   счет   изменения   остатков   средств   на  счетах   по  учету   средств  бюджета  в  сумме 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1 019,5 млн.рублей .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11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836712"/>
            <a:ext cx="9143999" cy="518457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14290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 rot="10800000">
            <a:off x="132285" y="1261502"/>
            <a:ext cx="3267075" cy="3238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22530" name="Picture 11" descr="File:Location of Lyubertsy Region (Moscow Oblast)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85784" y="-285776"/>
            <a:ext cx="297973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Прямоугольник 7"/>
          <p:cNvSpPr>
            <a:spLocks noChangeArrowheads="1"/>
          </p:cNvSpPr>
          <p:nvPr/>
        </p:nvSpPr>
        <p:spPr bwMode="auto">
          <a:xfrm>
            <a:off x="1547815" y="944565"/>
            <a:ext cx="977900" cy="415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 dirty="0">
                <a:solidFill>
                  <a:schemeClr val="bg1"/>
                </a:solidFill>
                <a:latin typeface="Constantia" pitchFamily="18" charset="0"/>
              </a:rPr>
              <a:t>Люберецкий район</a:t>
            </a:r>
          </a:p>
        </p:txBody>
      </p:sp>
      <p:sp>
        <p:nvSpPr>
          <p:cNvPr id="22533" name="AutoShape 2" descr="data:image/jpeg;base64,/9j/4AAQSkZJRgABAQAAAQABAAD/2wCEAAkGBxQSEhUUEhQUFBUUFRUVFhQVFBQVFhcUFBQXFxQUFxUYHCggGBwlHBQUITEhJSkrLi4uFx8zODMsNygtLisBCgoKDg0OGhAQGiwkHCQsLCwsLCwsLCwsLCwsLCwsLCwsLCwsLCwsLCwsLCwsLCwsLCwsLCwsLCwsLCwsLCwsLP/AABEIAOAA4QMBEQACEQEDEQH/xAAcAAACAwEBAQEAAAAAAAAAAAAFBgIDBAcBAAj/xABHEAACAQIDBAcDCgEKBgMAAAABAgMAEQQSIQUGMUETIlFhcYGRMqGxBxQjQlJicsHR8DMVJENjgpKisrPhNDVTc4PxFiWT/8QAGwEAAQUBAQAAAAAAAAAAAAAAAgABAwQFBgf/xAAzEQACAQMEAQMCBAUEAwAAAAAAAQIDBBEFEiExQRMiUTJxBhQzYSM0UoGRFSRCodHw8f/aAAwDAQACEQMRAD8AfLVRLJEinGyVtSim5cDviOTlMJvK57XY/wCI12tqpRox+xx1691Z/c07QHCrKWCs+w38nU1mmT8Dj3g/AVga1D3RkdBpM+JIezWEa76PY+FECXYTiv4qmh0DINzr1aJjIBJxPjVeRIy4UwJ7akIVt4l+nHeg/wAzVRuey/b9GZaqllHmJHUbwNOhvIL3a/h08gg0FpgTzL1h4GnFEg2hpEqZOhGIJSDPCnZTjnqimEz5xpTgnkdMEyTLenGRUaZjluUUwhjArVMYjakIpnNgT2A00pNcoKMdzUfk5tJh0DI6AhJUEgBNyCSQwv4g11OiXbrUG34eDmdatXbXLps+2iugrWp+cmU+MM0bkTZcXb7aMPSxHwrL1iOaG74NbS5+9o6UOFcydAyUXA04JbhR7P4qmh0Aw846tH4GADizGq8iXssU0IJYtIQsbzD6ZPwH3GqVz2XrZ8GOMVULR7OOqfA04PkDbrjqsOxj8TTyDfCD1MAROjDzp0PE9nHCnYaPiKEcqB1pBnwbsphYJDjSEz6SnBwVxCmwGWSi1IZFTjWkOSzUwhmXhWqYx4wpDPoxbUfLFIexGPupp/SWLdZqx+4h4NM2Dw7c0aSM+F84+Naf4fre+dP+5V/GVsoXEZ/JXjx1RXVxOJkY9izZMVC39YFP9rq/nVe/p7qMl/cvWMttVHWhwrjjqGTi4Gn8AF2GGg/FU0OgWHrdWj8DADGCz+NQSJInyGgGLxSELe9C/SR+DfEVTuS7bA+OqZbZZILqfCnBAe7R1kHY7f5jTyJJdDDamZGVyDUU6HieyLY07JEe/pQiKJBrpSCR6iXpCbwSQWpheD5xSEiqI60gi6UXtSGRQy0hz61IQ0qNK1DFPDSHQI3nbLhZz/VOPUWoZv2l3Tlm4ghN3b62EnTnG0co8L5W+NHpFXZfRX9SLn41tnO3jUXgjjx1a7yOZdHl0wFOxWzDipDDxBuKVVZi4PyS0JYkmdlhcMoI4EA+R1riJrEmjr004ouipvAxdh+A/F+dTR+kBh9eFGMAtpixB76hmiSJVEajCaNIpmB5F7eoaxH8Q+B/Kqt30i5adsGJVMuFx4HwphgDu9/El/GfjRS6D8DFQkRXKbFfH8qJBRLJFvrTskI5aEcgRrSEfBgKQ6PQb0hmfGmEjMDThl2bSkIrakIlkoRDMgrVMU8pDoA75X+ZzW1JAHlmW/uvUVZ4jk0NK/mYCjuU30/RnhLG8fmVuvvX31Vp1PTqQmu00dT+I6Hq2Ml8EtpDq/vlXpVNpr7nh9RY48g6DZTygsLKg9qRzlQduvPyqne6nQtU1KWZeEXrDT691LFOJ0rYEqth4yrZhkADWtfLpe3LhXJ+p6jcjqJUXR9ku0E4aPHBH0e7OnDhwP6OXIfGyt8GFTJYSAfeBlThRDAbay6VHNEkTFh2qENmxaZggLexdIz94/Cq10spFm24bBEdUS6XW0pxgFsMWmlH3j8RTy6D8DEKEiITL7PjRIdFzGwogyC0LCRXJxphyhxpThItg4UwLJkUwkZSKcNEgaYR9fWmETz0sCGVK1TFPGpxLGeQHvdPkwshIzXstr2vmNvPjw7qq3GXBI0tKjvuYvOEhS3c2PiBJFL0ZRVdWLv1AADqetaq3M1sgss6rUtRto0ZQlJPgMbwyQYdiSvTO/0iqerGqvcqWPFtK1J6vcOkqMFtaWH8nF6X+GleTdWo/bngXIek2gzqzkFELxooAQZT7ITvHA9tZNSe175PL+fJ2FSjS0+inSivhj/sRkyEIQVzXBHCzANf31bsZt0/d2cjfuUqjlIKQmryKPaAG7OP/wDsMbAebRyr5Iqt+VaDh/BjIgUv4rR0ePhUD7DBm1V6poJBxBGENQEuAglMNgD71j6Nfxj4GoLjomt+wHHWei+zQlOAwBs02xco8/cKIk8DGKAiITcvEfGiQSIOxog8F0R0oWOVz0kIpK0mFknHTDMsBphGYoaQRORNKcSIBqEcttTiGNa1DFPGpxIWN+NovBEhjsGMgAJANuqdRfnVzTrSF1U2VFwVru4nQpZg8MSJMU8pvI7OfvEn/wBV11KzpUYJRivucnXrVKj9zbDko+c4S39Lhhp2vB+ZU28q4/XbJ0avrRXtfZ3v4P1hRat6j+xPdcOMOSUcqDmikhytJGSNVK8bHv7eVcvX2OaTf9jqNR2zrYTxnvPCf2Ce6uL+kmj4ECNzoASzg5yQNBy0rSsuUYupUkoxkvt/gaojWgvJieTnMOP6HbxJ4O/Rt4SRKB/iy1t04brNZ8FGb218o7hFwFZn7suMw7RXQ00goi9hTrbvquThSOmABW9I+h8HWoa/0k1H6hfiNZqL7NCUQDAODW2MfwpyTwMgoSIrn4eY+NEh0Q50RMXRcKFjEJeNOhFb0hH0dCOWCmEQ50455OKYSIqKYIllpxhjStQxj5qT6Ysidv7GHOGjZwgaVrueC9XifX31raXJwk5L4KF8t8FFn2M3ViXDdJCekGUMJbjVterlvYKdOGoNXY6jVVbMuusFSWnxdP29gKCY4Zs3F0Oq/VsdGU9ulxartxRd5ScX9L6+5QpT/J1E8+9GjAdDDK6dJiAs4DRCLgyNwXQXzDUeVec3dCcJbWlmPGT1GNxK+toVo44XOQlsWDo8TquQmMDLxATMWjU/eABv21JY1cvBQvpqdDC8DfFWv5MWUcYZyfbxtthj/Xw/BK6C05tf8mVXeK6P0JFwrIZeMuOXShkFEWotHYd9VywE4qYAG7zj6A9zL8f96hr/AEktH6hdirNRoM0R04DAiaYxvwiixwSeBhoURlc/DzHxokJE1UEU4Z7GthamY5CZadDlbCmYj2hHJCkIqHtUgvB7iKQkQRr0hFt6QhgStQxT1qTfAgfjMPCzr06K+jKhIBKuRoQDw4HWrFCc4L2gzpxqPB7jZpyipGi6FSM2UKVQ9YIAdOR1tUyeZZl2P6eGtvaA0OGw8LzZlE+YXXMV0ZrEJcmyt7Wp42PnpwqVqiilwkZNRUIyk3zJiVDjGKNkOSSAtJGRx6JzaRR+E2I86ztdsdm2r4ff3N38MXkZTlQqP2vo37v7wAyQo9yzOS8jG5Z26qqO61q52FHbNSidHqFjiLlDhHR4jp5VrR7OWaaRyfeX/mzf96D/ACx10Vn/ACv9mZNx+sj9DRcKx32X0U4saUMgois+khqCRYXQRhNMAYd5B/N3/s/5hUNde0lpfULMVZpfNMdOMwMYz880F7qOHnRJNhbkkM0eH7T5D9amjbtlV1sGLaOKijFmLX+6pb4C1SflsCjVyVYXaCMbKb+It51HKlgsKeTWpqFhpHklMOVFqTHPkphFi8aYRTfWkEeyjTWnGPlItTMfBHNTZEMaGtUxT1qccX9upLN0sGGIWboQQTf2WchsvY3VtfiKlxKMd40KijUwzBg/nUOz0iljIMTkPIDmIgLFuWt9beFXrFxqVG5L7ZKupzltcqRPEYiKWJgrA3Ui1wDpzsRe441txg4PGDmNzfnk55HijFKr8QD1h9pToy+YJqzeUI1qDhIu2dZ0qsZrtG6TDxYVwzEyOGDRoAVyrmBVpL8/u91cTZ6fVudzj9MXydtf/iFOEaaXL7Or4ZrgEcx8aPG2TTM3OUcr3o/5q3/dw/8AljrobL+W/szJueKyP0LDwrHfZfI4kaUzHQqYoWk8aryLEXwb8OabwCZd4B/N5Pw/Ag1HV+gkpfUKkJrLNA1RU8VkT6LenjS5A1OhbgW7geytCnFRRVbyyWDmaT2M3p+dSpjbMm+DYYvmkOY8gb6UMmySGEVY7ZqjrKApHMaVE5fJJt4yih2swU6Ei/ce2hrU1jKBpTecMqlNVMFkpIpZEepTCLRTCKJONILwTl4UhFSNpTMcjamHGZDWsYZNqTS8i8GDZ+JSPFTPIGCrDHmkZbRqqliAH5sS/Duq/Sg501t7yVqs4xeX8Hs+2UmLrg1bEFwRopCKWFuu7cPDsq1+WlD3TeGV/wAwqnthyKG9ezI8POY4jpkUsvHKxGo/PWtyyqyqwzMxb2nGlPC4b8C7FhhEpxMgFgSIUPB5B9a3NV4+NZOt6j6f8Cn35N78O6XK7qJyXtiYcPN84UxSNeTUxSMfrNxjJ7CdR31h2N47eWM+19/+Tptb0n1YKdKOHE6nu7MWgjJ0OQAg8iBYj3GjqNOo9piR+nns5rvc+XaTt2NC3oiH8q6Gx/lv8mVdfqn6HwjXQHtUH1FY8+y+iWIGlCEKu0xaQedQTJ49GvDGh8DFW2xeCX8DfCo6n0B0/qE+A6Vlmii52NrAXJ099T28csiqPgY4NiqFBkNzbW3DTlV6fCIKfZvw4VRYC3dQImZeXo2RpA3aCEjh51FOJPF8A5lDFO1Tr4EWNO+YEb4kbVwCcxf1qklkNz5J/MY/siltFvZ98xT7IpbRbmeNhE7BS2i3M8+YJ9kU2wf1GeNs5Dy95pbBvUZU2yE7/WmcA1VI/wAkJ3+tDsF6ppTjWoZhN6XAvAhbdkjTFu0pDB8qhdXCIiDMcgI6xbQdnGtS09erDFNfT/2Z166dNpzecg6Pbk0cZiicxx5maymzHNwuw46eFdHG0i8Sq8tIwXdTWY0+EX7EwQfNNMxEKe0x9p2P1FvxJqjqup07Okow+t9fsXdK02rf1UnygDvHtBp5bkBVUZUQcEQcAP1ricuUnKT5fZ7FbWdKypKlHjgtzrPhAiRWeADrgC7OTwFtdQCfKoVFxqNt8MypKVK43Z9r8DnuJj+lw6km5VmU95HP3itOjgwtQpKlVeOmIu/P/HTf+P8A0lrqNP8A0cHM3n6h3XcnGdNgsO/MxAH8S9VveDWZcw21GXKE90EGpRpVcmFfbK9YeNRVCWBbhTUa7HZLaQvE47UYeoNBNcMem/cI+HOgrK8mmjZFy8R8amovE0BUWYjYs+g7CLg1fk8orQ4YDxe9IicqEDjna5IF7XIHAd5pJhsLYDayzKWTgvEdnOlkLaJm1d5pXlKqQFAJEdmuQPrXCm3maT6GceQlsvENZekGV25W5Am/uqBvCYbQc+cVXyLB984pbhsHnziluHwROI19PzpbhYLFnpZGwTE9OmLBNZacFolnpCwZhVwpk3NOll4Fx0zm+2NjSSTzyw2lBc5lTWRCNLMnG2nEVvaZq9vGKoT9skZOq6ZcRaqqLcX0Zdl7NMrkHqIgzSORbIo43vz7BWnf6nTtqLqJ5b6X7mTZWNW7rqlFcmyfEfOZY4IhliUhI18TYyN2sdTXn1atOrJ1Z9nsVjp9LTLXKXKXIX3rx0WzkWGBFaRluSwvp9puZJ7Kz6UHXeW+DNt6dW/m6lVtR/YXMNtB5UvKEUHUBFygdjkX1PZ3D7wqxOmk8RHrUIU29rbDG5dkeZA17vmbSwD2AcA8/q61q2cnKBi6hLc02KW+/wDx83/j/wBJa6vTf0zm7z6zqXyPY7Nh3iPGNgwH3XH6g1X1SntkpBWFTMXEf2rLNF94Frbq8PGo6iJYM8wh0qEJmjEi6MO4/Cmk+GBHiQgYbgKy5dmrHo2wuRwNj2jiKaLw8jhbZ+IZ7pINFtZu0MP9q0E8xIdqTyVTbsQ5g9i1mDjXTMOBt5870S4ElkK7Nw4S4AAuNQLeV/Wn7CkYYYA3G1xxFDnAeAJvBtRIPpHOVFFr2J52HDtJFROm5cIGUlFZZ9s7bsc65o3DD3jxHKq9SnOHaBhKMllM2fPBUYbR4cXS5HwUvjdRSyNguXGUsiwXJjKWRYLkxdOpDFvzsU+4bBoU1omeWOaTY5yvageLFSEFlbOWUg62bUG4rOcotNHodiqVW0jGSzhDXi51MawYknPLEhlkUdZXDFo8wHtWBsa0bfTa1zab4f8AFvCZ5/X1WhY6nupx4AuFwcmFxUVwG64KMCMrqeBDeFZlVNJxlxL4O4d3RvrSUqb4aNvygbHMmJSXXo2WzcAQy8E7r348OPZVe3qKMGvJl6fdqFs6T7zwKW0sX9JHGn20J429oFVtyHP07KtQjiLk/gkcP4cpM37tzMm0pEHsEufAkjX8q0LRrajGv6adGM0C99j/AD+b/wAf+ktdVp36a+5yd39Y0/JhtHosUgJssimM+J1U+o99WNQpbqLfwU7SptqYO1mub6Zvdi9t9dKCoSwMuDOlQBM3ONDSa4BX1HPo9Ce4n41lz+pmpD6UaYzQBGtdoiMqGNszAKbfWOgB7BVui5SInjIcgfnVhDpoC7wbZkwqmRAsl7kodG0FhY8OVHGLBnURh2Dt/pMzTFQ7NoBoApGi68Tx9aUoiVRgH5UMQPm7JzYoB5OrH4U9GPvyBcP2HPtkYh0CshKsNNKv1KaqcNGbCbiNmC3kbhKP7Q/MVnVtP/pLlO7/AKgkm11bgwPu+NU5W9SKLKrRfR6+NJqHa88kmcm6CcnwpNDo3RMaAct6Q0hz7pjSGGOtYyyyU6eVA0PjJz/CzDGYxWZcqRreTuWK7G/i2nnWZSpPLiu5M7OtP/T9Pbb7K8ZiTK7OeLEn9PdYeVek21FUKUaa8I8cr1XUqSn8s2bPxoy9FMueE8vrIftIeR7qz9S0eNzmceJGhper1LOa54+DbisWYwI5m6WGTqxTdv8AVSdjdhNcDXs505NNYa/7O6hUpXdNVaHDXaF+HZmHw7tiJJs9iSqm2bN3gak3p3UqTioRQUq9asvTxgG7vzWxKSuLNOz5F+4AWLeFxYeFbNpRljMel2VdTrwhGFBdmPfKQNjZGHMR8QQf4a8QeFdVp6/hI5K6+tmrZEpXKymxWxB7weNakoqUXF+TKb2yyj9A7IxongjlH11B8DbrDyN65KtTcKjg/B0lGe+CYP28vVqCRYgDcCdKrsNhDlS74A6OYYraiozgdazsL8vaNBHTpzeSz+bSjgF4rbUh4HKO79eNXqdhTgueytK6k+mJ+8W2JG+u178cx0Pb40bpQisJAKcm85Ok7m70vNAGlU5lORz9pgoNx5EetUK0XFl+hNTWDVJsXpWMknSyBtQoYqLdmmo9aHfwT7EnyXJu6lrmBEA1zMSzXHexJ7KaUn0E0sZOdfKFj+klVVNxbN43OVT/AITVu3p4WWZ9zUy8C9giRfxq6n8lNh7D8NaIZlxhHhTOCfY6k10Zl2xlJUXZe2qVxap9FmlcNdjzsuNmjVlUsrAEMtjceWtY847HhmjCe5ZNykjirj+yahwEmXpMnNgPHSlyLJZ00X219RS5FkPXrVM0jj5LRub2sjG/ZZTrUcuiahDdUiv3ELZrGPBtIx6+KfLfmY4zdj5tVnQrX1bre+oln8ZX22EbeLM1duuDzlcE4n1p9ueRJtkNp43J1XGeJwM6e8MvYw5Gs6/0+ndUspe5eTS06+qW1ZSi+PgXv5N+lOY3iA6QyD60ZOhH3jwt21x8KE3U9JLk9Gnq9N2zqpYbK5cczYqOQWS0iKg5It8oHleus/Jxt7Xav/pxKuZVq++RZvXf53Jcgmyajh7C0WntOkkvAN1BqWfk1bMPVHhWquFkxp/U0dW+S/aeZHgJ1Trr+EmzD1t61harSxJVF57NXTauU4PsZ9srdT4VjSRrwAeAOlV/JKT25ijHhZnHFY2t4nQe81JTWZkU+DjofTy95rVUcdMrNmad9DTNjpC88AZrnXXQULSY50z5Ltl9Ph8Sq/xInR1BPESIQVPZfohbvWq1enlE1GeyRsm2jLhywW+nFX0y9xrOcdppxnvLditPjRmkOWHW9tC48eQqenTz2Vq9bbwcu3inE2KldfZzkKOxE6iAeS1oRWEUG2+TEi9Ud5v76LAgzCdBRIFn2Nl0t5UmPHIKkdTovAcTwUW7T+VRSDR0PcHF5sMRr1JGA48CFI95NYt7HEso0bd8DL87t9Yjx0qo8k+SxMd94H0ptzHLPnY+76Cm3CCNahnGbb9zhZQOJjZR4sLD41FUeItlmzaVaLYl7XlUOIxosKiJezq+0fNr11eh2no2yk+5cnJ65du5upc9GVLnuHvPhWyzKLIWHCheR0Y94B1R4UUXhYDp/ULceLfL0eY5L3y30v21B+VpeoppcmpKrNw254KMebWPYQfQ014t1JjWz9wQ28g6VivCyd/FFNYmlV9s5U2dJqFpusoVo+Hh/wBzZso9UV0XjBxtRYmxm3Y2n83xMcnK+Vvwtof18qr3lL1aeCS2qbJ5Ot4/VSfSuVmsHSU3kXsEarMsAzf7EhcGVvYuwFu0DU/lU1vHLyQ1DlrPoPAfCtDJXwUk3FIcyRwC5psCYz7obdmwa4r5suaaVIFTTMFytLd8vOwagkssWeDXhMNiMQl5JWldgbtIASDzUm2gvy4d1WVbwksgfmJx6LsPvNNho58PIemAjcJKFAaOQiyI1hYrr5WHG+kEqcYsOM3Ls58kP77raUsDoqBu+Xkpt6f70w4QmmyISfAd5NE+BuwSjtK+UEhR7bD3ge+o+QujamGBAuLW1C8lHae+nwJMc/k8xAVZlH2lbXsta4rJ1COC/bMc1l7l8hb4VnFsuR15oPfSUgcFv0f2F9BT7kNyaWNaLKJi3ixfRYZ3te2WwPC+YW99j5VLQt/XqKHgirVXSg5rtHP4mvqdSdfM8a7eENkFH4OMqTzJyfZOOXWx/d6PA2TQvGmY5m26vUFKm8EkeJIUYzrT55NGXR9tAXU+FRVVmLQqHEjXNJ0mvbHH/piuLVV0rpSXeT0axoq506UP2f8Ak37J9kV28ZKaUkeYXENtRxfgMItxwp2RI6du5tPpsIgOrJ9G3boND6WrmL6hsqtLo6Gzq76efJTEcrNfkTWY1zhGi5LBzXfPbZmZ7klBpHYcF018bi/gRV+jT2rJVlJtirFiMyDuuPTh+VSAmhT1aIbJZEulIYc/knwYfFysfqJHp25jJ+lBMdDFvdGuCjncC6ycvvPx7+3geZqak20RTXIA3zRIcBDGmrTt0jtpdtL38PZoGsvkOKEBrKpJ4AX9NaZkhl2XB1cx4tqfOmQjNtya5Vb2AuaGTEi3A5Vj1IQE8eZ/WnWBGgAnRV6o7dL97fpTjIN7mzOuKCizBgc4I0CgXv3WNreNUL2KceS3btpnRSsZ4qR4GsVcl/klHhozwZx++40uB+S75iv/AFG9D+tLgWWbCa0mZ4D32f8Amh73Qe+/5VoaYs10U794osT4RpXXs5BnkwpMbyXQyXA7RTBo82vrH600SVfUhOj4mkuzSfRbMLqb9lKfQEHiSK9lyXUd2nppXC38dtaR6hoDxbIN7LOh8a7Ky5oRf7HmmsR23tRL5DGGNWWZyGfcrH5JzHykH+NdR8WFZeo0t1PcvBo2FXZU2vop3s23laSOPiTZm7BzUVh06GHlmzOeRCxZJFm9at+MEIBjGVyOR6w+BoOgzfFJwFEgWblohh4+SWdY5MZI3BVgHmOm0HqKCSyLoJ76oZ4QXFi2t9NRrlXQ30tfX7XpPRRDJnP9t49pEgjb+hQp/iNv8IShqLEiSn0BNpeyEH1yB5DVvhbzqNkiLJGCi3ZTDi9tSTrA/vWopMdG7Z0Jazvy0Udnfbto48jMPxLpwsOz8z31IgSODxBilWQX0PLmOY/fdVevT3xZNSnhnRMMyuoZZGswBHn61z9SOyWDUhLKNkWHJ9mQeY/9UHYWTR80k+2np/vT7Rsmlq0mUADvsf5qP+4n51oaSs3CKGov+AxThOldd4Rynk8ka9IEhE9jekEma9pC8N6CJNDsSyetTZ5NNdGtx1KeXRBH6zJsvQH8RridUWLhnqH4df8AtUGtlHj4mussH/Aied66v99U+4ZwzVbZlR5LGxHRMpBswOYHsI4GqF3VSjhF+0pNvLB08xJJPqTWUlwagJxeIAvcilkJIATYwZ1t229R/wCqjcgsGxJwCPEfGnTGCBYijEOXyYYbP07E9UOotyJVb3PhmoHywZDtvDDdACNB3KMtl1JsefHzqxT4K7OVbTUCZ+4mhn9RPFe0CyveUtyQZR4njUTDRknxFyaFscEY5rmgmOho2XEMi5SCLCpodAyCNtNaIEzYhaGQSGjdTEO0ZVQCEbnxsdbfGsS+ppSNK2k8DJC0oP8AD9D+oFUMFk19M/2D6r+tOLBqY1pMzxf32b+bqP61fga0tIX8fJn6l+ixVjFdZ5OUZ49IYhSHNTyXiK9nuHbQ4wSwfOBNvdiaj8mr1E3MPo71K1wV1+pgxbP4H8RriNVa9dnp/wCHM/lV/cM7L5+JrqdNy7eLOB/ECSvqiChlCgnn2cakuK6guDOtqDqMDY6aTiWkt3KP1rFnJyeWbkIqKwgXJiRzci/DMLel+NA2Fgw4jDg6lr0I5DZezBNMsa37Wb7Kjn+VV681TWSSnByeD3GKUYqeKNb+6aOEt0UwZxw8Bl5ABerCawBydD+SuH+alyL9JITbtBNh7h7qFdgSG/aS3U3F+Ibqr9J1QM3Hh+nhViJCzj+2ZQsspPJm91RzeGTw6F0SEjx19daiyGVSAAXvahEC8U9+HCgkEkGNkSyZRZlUeGvqakgwWG4pnPBgfFdD5ipASM2JINpEseTA5k9eI8xS7Y6DW6GIt0gIN7qdBy1FZGorLTNC1fA54LGi/wBYeRrNRbYT+ed599ECTY1oFEA70wmRYIxxknRR/a0/OtHTJbZt/sUNQjugkLs2HyOyA3yMy37cpIv7q6mnU3RjI5ipTxKSMstSERAUhGmFQQfCxpmFF4YrYuDJIV9PCgfPBrRlmGS3NeKw45rW/Ooq9ZUo5YqVLdWRRh4ctxe/O/jXD3tZVKjken6DScLZL7kTjnEgij0LHVjyvxIrbtLyUbaMYnI6zZxd/OUv/eBjgjygC5NuZ4ntJp3OU1yU1FR4xghNH+7Uhxc2vhANSbKeIGoHfblUckGgI8JHsWIPC3E9gtzNRMLB07Z27QwUMOYfTSqXlPYb9VPAAgeNzWVeSbeC9apJZFbezZMjTjoUeQyj2UUscy6HQDssasWVb2NMjuaeZJoz7f2Li8NGr4iCSNGtZmGl7cDa+U9xtV1VEys4NHVdycBNh4EQgFAL2ABJ6tyAD36edSwIJDNLFfgLEDQ5BomZboPID07qsohZxLe/qzTC2W72sdD1iONQVOyeHQILgC9AGY2jkk9kEjw09aFodGnD7tyMesVUdxuaSpi3BzZ2EWNcoWx79b94vUqjgDJ70QBvYC/1l0PnanEetIfZaxB4G1r9xHI9/OkOlwbd1sRklexydW3jrWZqH0ouWh0DZ+IzccrehrIL4UsPsr6CiBF7+XH7F9D+tW95D6SNGyJ+nxWHzAfRyGTTmURiL377VLTuXTT47IKtspY5FnEyDOx7WY+pvWxQ1dqmltM+voilPduMszA1ejqqf/EqPQnniZUo76k/1OK7QD0Op4ki2NwONM9VpA/6HX8NGHbCLJYr7Q7uVNHVKL7J6Wl3EXiRniw9h3njWJe3criXfCNa3tFSXJQYGzE200+FZU4SZ12mXNKnDEpHkeFBdXbTKblu7sqa29SMseCvrErapSc0/cN+xdmrLD85mkEGFuFErAlpW5JDHxcmx17uBrVnVUejkduefI67E3Xwc8ZboMQovZWmfKzgfWCKeqPGxqtK5aJo0g8mHgwkbvHEqqo6xVRew43PE1VlNt5LEaYKm3ZwiP8AOYoIgzkNmCLxI0ZezytRb+BpwJvsVZ5EeTVI79X7TG1hfsqGccvIVNtcB6CIIAFVUHIKBRqOAnyTxMIkUqwBBFiCLg91jxp+hsIAy4ZkFkNlFxlIBseVv96mpV9rIqlqp8pgPam34oZhC6MC9itkXL0hLdYtfS5I1PYe+rsLuLKbtJp9irv1uwpePE5i8c4BuBkyyILMhAJ7L8e3sp4T9R5Ft2cC9DgEXgB3G16kwCy0hdQQPLS9IREOALU+BEHc86Q5SslhTCKmkFM3wOb91X6zsQG4DX/asnUJZwi9aofdmxRt9Sx7qzS4Eci/e9TT5Fghhdz3b6rHv0A9da0VRKTrm3A7tthpWkLpZYpCOuC18h1ItwoKkNvkNVNyxg5/iogGIzA2PEcD4UoNotYW1IyNH31aiyNwWSPRU7YtmTVg9izTMqxozZiADbTU8SToB30yjujnIEq0KfGRjTcPoC5xDo9lsiqxW8jXC9a4NwbaW51TuZbO+QoVt/QlzYSRGKsLMNCDSi4tJlmTeCsxNU0GRyz4K8SwQK0i50DjMvDqsCpN+RsTVqDKlxHKGj+U4sVtDCdCwfDYVREsdtEZ41cTEdhvlvpYrbnUdX9iCgvdydWXF3VSNQSBpyvwqtnJbaSZVBKGeSJjf6wGmqOPfqG9RTD9ALZlkwE0MjhWw4lj9sZlVSTCb30OXJxp8DvlktgbagkEMUcwkPR5jdutmA1Bvz1b0pmFhIMiVivUsS9zc8FS/E27BbTtp3yB7T044RkKTqRx0F+0gUmJRRixGILN1Rzux+FAPtS5CWwiuaUHLe6m54lcvee0mpKKj5K9eLXKA28MEWJjxmHjILR5J1y2sJCvWUW7bC/4zVyjJKRWkuMs5GDbThV37EJnnGuhpCwzFiJgdG6p7aFsLBhkxciaXBHbQZHwUfylc2JFM5D7WRkxg5Ghc1jsJQl8BbdqQliWDBDzHJh2i9Zt3JS6LlCEkP2ypI116UjuOnxvWey4osL/ADuP/qL/AHh+lMPtZmxO8GJkFmne3dZf8oFXnXkQK3gj3Y98mJcsSRAwv+I2qOTbHcUmhdmh8KkiyZoztD3VYjICSNGBwgMiiQFVGrXuNBrz7dKNPLIpy2xyhs2ZvjDEXdrLFfKoA64swTReYFr9ut6lprL2mZWpZe7JVvlvJhZ8oQ3WQZeuGjQ62zhgOtxJzfdBFDKjnOSanJoX9rSifKytnZXMRIB61vZOvHQgX52rKgnGbTNSEsxyDHUBmUHNlJBNrajjVtDJ5IYyDMlrXF9aJyYsJ9g87IVGzoCjcVKkgg27R8KFzYPpx8D1ubtHFJhv4M2LEjOtolA6LL9ok3Oa4IIHbSjDJDUkkz2feTaYkjb+TcUFUkSBYj10PMHXXTnUnpkbqLPAq7a2XjsZipJosJNBEQoczXQdX6zfaOvsqCe6lsCdVZKvmk2HZWiSd3U3z9DIiA9wIzHnxtUcqbySqqjZgN88XAsgkTFFiLxMqGyt2MjAqV1HK/hTxpsjnLyhOxeOxsshlbp2cknNlkBFzcgW4DuGlTKCA9SY07M3uxcQtIpzcestj42NQzjHJNTlKXGDBvPvDjMSAotGvahIZudib8KScI8hSpzlwfbtbTx2HVhCIzmBDlgS5HjepKdaKfRDUtZ47AkuIxTE3yjU/GpfzS8ESspvtkFw+IPFwP340LumSKyfyevst29pyfKgdyw1ZxJDZXaxPmaB1pMNWsD5NkjsFD6jDVFIvGCtwA8jS7H2/sEtmIRprVeokSroLJf9ioAlkszHv9BTD8jzvZsjCQKDFJlkJsIy2a44Ei+otV+pT+DMpVHnkHYBCuFxJ1GYRqPAtfT0qu8/BYcsvgzYeCKRVRY5Wk1zFGv52IsBRNteApOSeS47KiicFzOhRl0KKRfiLsNOykqzeeBOTaMG8cvSyk6jOpW5YsfZy8alozz2C4Nx5JbBw8MuAaKdBFJd8zAC4cEqH/fKlKrKNbgqqCWcnO4cSuGxKLM4lSJieqWdQ31bLwI0B07q0ZT3QyQSb8DTHtR2RpCl3c3jHCwICh2HLTMfSsnHuNGhF7SvCplAHqe08zUsctkvCGfYm7c+IsUjIU/XcZVt2jt8ql2MgnWjEfNj7kQxWaX6VhyI6gPhz86NU0VZV5eBnWBRYAAAcgLCjwQ5ZJRTjE7U4jylgRXMVUEtlAHEm1vWm4HWX0Im8W/ka3jwihn1HSleop7hxb4VDUrJcIt0reT5kc6liMjl5XLsxuWa5JNVG3Ls0IpRWEE8JgEYWYA0tuQJSJHBrHmygai3KrEVwQN5YpzYY5joONCydLgrMRHKmyhYIMD2GlhDnl+40hHwb92pCPgaQjThT4VBMNMIoagYaZZ++JpDnadn7rYSJi6QJnJJLMM7am/Fr2Fa8I8GB6kmjZKy9Kq2HMWt2i49wqNtbsBLO0o2njEgIsgzPoLBbnt04k/vShuJqIVNSl2wRtvaLRxlxCrIbZ429q5IUMLAg27Kpev/AMV2WadN55Zj3O2ZDOsvTRI5BBGZQbA37atW2GnkjrylB4TAXyi7EwDaCcQZUICQ5mYvfTMoNgLXHHnUs0oy3AwUpPGBLxu6scEcLPAgNtHubPbmVyju41W/MSk8FmNCOQzsLdqXFdYPDGl7ZnkAOn2VGvwHfR04N8sOpVUOEdF2DubhIbFis7jm5BXyS9vW9WoxSKNStOQ2Jblw7qMheT2nGPr0hH16Qj4tSYhY2/vhFCCsZEknYPZHezfkKhlVRPToSl30Iu1NuTYj+I9xyUaKPL9arym2X4UIw5QFEWt6DBLkg1PnI3RrwshFSRwRSIY2Y2NH0Coi7PxoGTIrJ8aHgLDI5vGmwOfBu8++kIlm7xSEfA9wpCwXwnu+FRSCRrVx2GocDrB7mHYaYcbsdvbi45XBmIAc6BUsAToBcdhFacXUk8IzalGMQt/8hzxCbO6sHC9IUAU9W2W4vY61HUp1NxGtuMGRd7LyAmQty6yMQL8bZRpUVehOSyFBpGjae2VddMQi21sodW05Xa1VaVGSnlokc1gF46VWCpDOcpUFwJwt25huF+NX7fMZN44I6jQtPsppJBHDMoY3JaTLkVRxubelWXOjhyceAYzq4+oP7a2EThkKvlZQSzPIpVuFjkzd3LhWZDfv3Y4LEJxX3EGPaZD5WCsovd10AI8fKtaFopw3kMrlqWMB2BuB/WqbbUsFtKLjnAQw8hH1iPM0+5oBxi/AQixkg4SOP7bfrS3sDZE1xbUnH9NL/wDo3603qMf0o/BJtuYkf00n940PqsdUY/AM2ltOeRcrySMvHKXJHmOdM6rYUaMV4ApJvTEuEWZz30w54ZT30hEemPbToZmiFyeGvdUqQD4HHYW5Dy2fE/Rp9j67eP2R7/CpIw+SpUr46GqTczBMADAmgtcXB87HU1JsRAq810zHJ8nmBP8ARsPB2pvTQX5mp8meT5M8EeAkXwkJ+NN6KCV3UMj/ACV4blLMP7h+K0zooL85PyUSfJRFyxEg8UU/C1N6I/51/Bmf5KD9XEjzhPxD0Lt8+Q1e/sVN8mEi69PFYaklWGlA7X9w1fL+kUsZhVjcoriQLpnW4Unna9UZR2PBeg90clWSh3hb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dirty="0">
              <a:latin typeface="Constantia" pitchFamily="18" charset="0"/>
            </a:endParaRPr>
          </a:p>
        </p:txBody>
      </p:sp>
      <p:sp>
        <p:nvSpPr>
          <p:cNvPr id="22534" name="Прямоугольник 11"/>
          <p:cNvSpPr>
            <a:spLocks noChangeArrowheads="1"/>
          </p:cNvSpPr>
          <p:nvPr/>
        </p:nvSpPr>
        <p:spPr bwMode="auto">
          <a:xfrm>
            <a:off x="1901825" y="188640"/>
            <a:ext cx="7242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 финансовом управлении муниципального образования  городской округ Люберцы Московской области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5575" y="4500003"/>
            <a:ext cx="8880921" cy="1665302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i="1" dirty="0">
                <a:solidFill>
                  <a:schemeClr val="tx1"/>
                </a:solidFill>
              </a:rPr>
              <a:t>Контактная информация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Руководитель:  Пак А.Э.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Адрес: Московская область, г. Люберцы, Октябрьский проспект, д.190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Телефон, факс: (495) 503-41-55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Адрес электронной почты : </a:t>
            </a:r>
            <a:r>
              <a:rPr lang="en-US" sz="1600" b="1" dirty="0">
                <a:solidFill>
                  <a:schemeClr val="tx1"/>
                </a:solidFill>
              </a:rPr>
              <a:t>www.luberfu@mail.ru</a:t>
            </a:r>
            <a:endParaRPr lang="ru-RU" sz="1600" b="1" dirty="0">
              <a:solidFill>
                <a:schemeClr val="tx1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Режим работы: с 09.00-18.00, обед с 13.00-13.45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27984" y="1772816"/>
            <a:ext cx="4436037" cy="1944216"/>
          </a:xfrm>
          <a:prstGeom prst="round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Финансовое управление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орган исполнительной власти округа,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обеспечивающий проведение единой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финансовой, бюджетной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</a:rPr>
              <a:t>и налоговой политики в округе</a:t>
            </a:r>
            <a:endParaRPr lang="ru-RU" sz="16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7010400" y="6505873"/>
            <a:ext cx="2133600" cy="352127"/>
          </a:xfrm>
        </p:spPr>
        <p:txBody>
          <a:bodyPr/>
          <a:lstStyle/>
          <a:p>
            <a:pPr>
              <a:defRPr/>
            </a:pPr>
            <a:fld id="{60707C3E-EA26-4ADE-B158-97DC83AF1FAF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pic>
        <p:nvPicPr>
          <p:cNvPr id="12" name="Picture 2" descr="Похожее изображени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1093372" cy="840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00"/>
                            </p:stCondLst>
                            <p:childTnLst>
                              <p:par>
                                <p:cTn id="5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16" grpId="0" build="p" animBg="1"/>
    </p:bldLst>
  </p:timing>
</p:sld>
</file>

<file path=ppt/theme/theme1.xml><?xml version="1.0" encoding="utf-8"?>
<a:theme xmlns:a="http://schemas.openxmlformats.org/drawingml/2006/main" name="GreenAbstrakt 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16880</TotalTime>
  <Words>6597</Words>
  <Application>Microsoft Office PowerPoint</Application>
  <PresentationFormat>Экран (4:3)</PresentationFormat>
  <Paragraphs>1902</Paragraphs>
  <Slides>40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GreenAbstrakt </vt:lpstr>
      <vt:lpstr>Diseño predeterminado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petrova</cp:lastModifiedBy>
  <cp:revision>1594</cp:revision>
  <cp:lastPrinted>2017-06-22T11:54:45Z</cp:lastPrinted>
  <dcterms:created xsi:type="dcterms:W3CDTF">2014-01-05T09:17:23Z</dcterms:created>
  <dcterms:modified xsi:type="dcterms:W3CDTF">2018-09-18T11:33:34Z</dcterms:modified>
</cp:coreProperties>
</file>