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26" r:id="rId2"/>
  </p:sldMasterIdLst>
  <p:notesMasterIdLst>
    <p:notesMasterId r:id="rId29"/>
  </p:notesMasterIdLst>
  <p:sldIdLst>
    <p:sldId id="256" r:id="rId3"/>
    <p:sldId id="501" r:id="rId4"/>
    <p:sldId id="503" r:id="rId5"/>
    <p:sldId id="510" r:id="rId6"/>
    <p:sldId id="312" r:id="rId7"/>
    <p:sldId id="313" r:id="rId8"/>
    <p:sldId id="314" r:id="rId9"/>
    <p:sldId id="359" r:id="rId10"/>
    <p:sldId id="316" r:id="rId11"/>
    <p:sldId id="523" r:id="rId12"/>
    <p:sldId id="357" r:id="rId13"/>
    <p:sldId id="322" r:id="rId14"/>
    <p:sldId id="356" r:id="rId15"/>
    <p:sldId id="511" r:id="rId16"/>
    <p:sldId id="375" r:id="rId17"/>
    <p:sldId id="517" r:id="rId18"/>
    <p:sldId id="376" r:id="rId19"/>
    <p:sldId id="518" r:id="rId20"/>
    <p:sldId id="514" r:id="rId21"/>
    <p:sldId id="519" r:id="rId22"/>
    <p:sldId id="520" r:id="rId23"/>
    <p:sldId id="521" r:id="rId24"/>
    <p:sldId id="522" r:id="rId25"/>
    <p:sldId id="516" r:id="rId26"/>
    <p:sldId id="513" r:id="rId27"/>
    <p:sldId id="305" r:id="rId28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D0105"/>
    <a:srgbClr val="CC0000"/>
    <a:srgbClr val="FFFFFF"/>
    <a:srgbClr val="277CC3"/>
    <a:srgbClr val="1908F8"/>
    <a:srgbClr val="358ED7"/>
    <a:srgbClr val="00E3DE"/>
    <a:srgbClr val="00FFFF"/>
    <a:srgbClr val="FFFF00"/>
    <a:srgbClr val="00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1437" autoAdjust="0"/>
  </p:normalViewPr>
  <p:slideViewPr>
    <p:cSldViewPr>
      <p:cViewPr varScale="1">
        <p:scale>
          <a:sx n="83" d="100"/>
          <a:sy n="83" d="100"/>
        </p:scale>
        <p:origin x="-98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9BE9FCB0-4C46-4A6E-90ED-534B2882B90E}">
      <dgm:prSet phldrT="[Текст]"/>
      <dgm:spPr>
        <a:solidFill>
          <a:srgbClr val="7D0105">
            <a:alpha val="50000"/>
          </a:srgbClr>
        </a:solidFill>
      </dgm:spPr>
      <dgm:t>
        <a:bodyPr/>
        <a:lstStyle/>
        <a:p>
          <a:r>
            <a:rPr lang="ru-RU" b="1" dirty="0" smtClean="0"/>
            <a:t>2015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03D04867-1ECC-4012-9588-6016D91DF837}" type="parTrans" cxnId="{2B2B8EFB-45BA-4807-874F-06FFA11300ED}">
      <dgm:prSet/>
      <dgm:spPr/>
      <dgm:t>
        <a:bodyPr/>
        <a:lstStyle/>
        <a:p>
          <a:endParaRPr lang="ru-RU"/>
        </a:p>
      </dgm:t>
    </dgm:pt>
    <dgm:pt modelId="{1604501D-0E16-4F6B-90CE-4F87E1BDE2FE}" type="sibTrans" cxnId="{2B2B8EFB-45BA-4807-874F-06FFA11300ED}">
      <dgm:prSet/>
      <dgm:spPr/>
      <dgm:t>
        <a:bodyPr/>
        <a:lstStyle/>
        <a:p>
          <a:endParaRPr lang="ru-RU"/>
        </a:p>
      </dgm:t>
    </dgm:pt>
    <dgm:pt modelId="{26970966-E7AC-46C2-BB8E-6A66776EB703}">
      <dgm:prSet phldrT="[Текст]"/>
      <dgm:spPr>
        <a:solidFill>
          <a:srgbClr val="7D0105">
            <a:alpha val="57000"/>
          </a:srgbClr>
        </a:solidFill>
      </dgm:spPr>
      <dgm:t>
        <a:bodyPr/>
        <a:lstStyle/>
        <a:p>
          <a:r>
            <a:rPr lang="ru-RU" b="1" dirty="0" smtClean="0"/>
            <a:t>2016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EB51B1A6-DA32-44EA-ACAE-FDCE92807297}" type="parTrans" cxnId="{8EF51234-497E-4C32-A504-0179B29E7928}">
      <dgm:prSet/>
      <dgm:spPr/>
      <dgm:t>
        <a:bodyPr/>
        <a:lstStyle/>
        <a:p>
          <a:endParaRPr lang="ru-RU"/>
        </a:p>
      </dgm:t>
    </dgm:pt>
    <dgm:pt modelId="{559D3409-20A1-4E28-AB95-A508948B2468}" type="sibTrans" cxnId="{8EF51234-497E-4C32-A504-0179B29E7928}">
      <dgm:prSet/>
      <dgm:spPr/>
      <dgm:t>
        <a:bodyPr/>
        <a:lstStyle/>
        <a:p>
          <a:endParaRPr lang="ru-RU"/>
        </a:p>
      </dgm:t>
    </dgm:pt>
    <dgm:pt modelId="{46B71511-E919-4BA5-9248-88A3B2F7B383}">
      <dgm:prSet phldrT="[Текст]"/>
      <dgm:spPr>
        <a:solidFill>
          <a:srgbClr val="7D0105">
            <a:alpha val="65000"/>
          </a:srgbClr>
        </a:solidFill>
      </dgm:spPr>
      <dgm:t>
        <a:bodyPr/>
        <a:lstStyle/>
        <a:p>
          <a:r>
            <a:rPr lang="ru-RU" b="1" dirty="0" smtClean="0"/>
            <a:t>2017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CA9A20ED-CCCB-47CC-8AE6-67F50304A74D}" type="parTrans" cxnId="{6D1694D3-0798-4ADD-B71F-63542513FA5A}">
      <dgm:prSet/>
      <dgm:spPr/>
      <dgm:t>
        <a:bodyPr/>
        <a:lstStyle/>
        <a:p>
          <a:endParaRPr lang="ru-RU"/>
        </a:p>
      </dgm:t>
    </dgm:pt>
    <dgm:pt modelId="{8D325998-FC32-4608-82C0-C715C03BCF83}" type="sibTrans" cxnId="{6D1694D3-0798-4ADD-B71F-63542513FA5A}">
      <dgm:prSet/>
      <dgm:spPr/>
      <dgm:t>
        <a:bodyPr/>
        <a:lstStyle/>
        <a:p>
          <a:endParaRPr lang="ru-RU"/>
        </a:p>
      </dgm:t>
    </dgm:pt>
    <dgm:pt modelId="{3C68F8D3-B72A-4B91-B699-6554D8E3F4A4}">
      <dgm:prSet phldrT="[Текст]"/>
      <dgm:spPr>
        <a:solidFill>
          <a:srgbClr val="7D0105">
            <a:alpha val="73000"/>
          </a:srgbClr>
        </a:solidFill>
      </dgm:spPr>
      <dgm:t>
        <a:bodyPr/>
        <a:lstStyle/>
        <a:p>
          <a:r>
            <a:rPr lang="ru-RU" b="1" dirty="0" smtClean="0"/>
            <a:t>2018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914520A3-3EF7-48D8-88CE-DB312B5044EB}" type="parTrans" cxnId="{3D2CAF4E-04FE-4A9A-8246-52F2D09D2BD2}">
      <dgm:prSet/>
      <dgm:spPr/>
      <dgm:t>
        <a:bodyPr/>
        <a:lstStyle/>
        <a:p>
          <a:endParaRPr lang="ru-RU"/>
        </a:p>
      </dgm:t>
    </dgm:pt>
    <dgm:pt modelId="{6683D0A0-6CB6-45D9-BE91-1A2CEC0D198C}" type="sibTrans" cxnId="{3D2CAF4E-04FE-4A9A-8246-52F2D09D2BD2}">
      <dgm:prSet/>
      <dgm:spPr/>
      <dgm:t>
        <a:bodyPr/>
        <a:lstStyle/>
        <a:p>
          <a:endParaRPr lang="ru-RU"/>
        </a:p>
      </dgm:t>
    </dgm:pt>
    <dgm:pt modelId="{C32EFD0E-CD92-4289-9C28-B1D2D6B1646C}">
      <dgm:prSet phldrT="[Текст]"/>
      <dgm:spPr>
        <a:solidFill>
          <a:srgbClr val="7D0105">
            <a:alpha val="80000"/>
          </a:srgbClr>
        </a:solidFill>
      </dgm:spPr>
      <dgm:t>
        <a:bodyPr/>
        <a:lstStyle/>
        <a:p>
          <a:r>
            <a:rPr lang="ru-RU" b="1" dirty="0" smtClean="0"/>
            <a:t>2019 год</a:t>
          </a:r>
        </a:p>
        <a:p>
          <a:r>
            <a:rPr lang="ru-RU" dirty="0" smtClean="0"/>
            <a:t>0,0 млн.рублей</a:t>
          </a:r>
          <a:endParaRPr lang="ru-RU" dirty="0"/>
        </a:p>
      </dgm:t>
    </dgm:pt>
    <dgm:pt modelId="{D619E724-186B-4F99-9A6B-648ACFDEB7A9}" type="parTrans" cxnId="{FF3A22A1-9B70-4201-B463-3DA93EED759D}">
      <dgm:prSet/>
      <dgm:spPr/>
      <dgm:t>
        <a:bodyPr/>
        <a:lstStyle/>
        <a:p>
          <a:endParaRPr lang="ru-RU"/>
        </a:p>
      </dgm:t>
    </dgm:pt>
    <dgm:pt modelId="{3AC233F0-3944-4C14-9F44-39E9828D5DDA}" type="sibTrans" cxnId="{FF3A22A1-9B70-4201-B463-3DA93EED759D}">
      <dgm:prSet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4D014A-A3C1-44E6-B92B-9364D9EC090B}" type="pres">
      <dgm:prSet presAssocID="{9BE9FCB0-4C46-4A6E-90ED-534B2882B90E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E1FAD-F199-4205-BAA2-0D70CCDADEA1}" type="pres">
      <dgm:prSet presAssocID="{1604501D-0E16-4F6B-90CE-4F87E1BDE2FE}" presName="space" presStyleCnt="0"/>
      <dgm:spPr/>
    </dgm:pt>
    <dgm:pt modelId="{A2B3D32D-7ED3-4227-A89B-95246726557C}" type="pres">
      <dgm:prSet presAssocID="{26970966-E7AC-46C2-BB8E-6A66776EB703}" presName="Name5" presStyleLbl="vennNode1" presStyleIdx="1" presStyleCnt="5" custLinFactNeighborX="-42730" custLinFactNeighborY="38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343FB7-C98D-41EA-9A5F-28378A2FF0D9}" type="pres">
      <dgm:prSet presAssocID="{559D3409-20A1-4E28-AB95-A508948B2468}" presName="space" presStyleCnt="0"/>
      <dgm:spPr/>
    </dgm:pt>
    <dgm:pt modelId="{C7F549CA-B85C-4D2A-9B1B-62E9A913FC24}" type="pres">
      <dgm:prSet presAssocID="{46B71511-E919-4BA5-9248-88A3B2F7B383}" presName="Name5" presStyleLbl="vennNode1" presStyleIdx="2" presStyleCnt="5" custLinFactNeighborX="-40503" custLinFactNeighborY="56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1E0B2-371C-4437-B875-F8A9365959C8}" type="pres">
      <dgm:prSet presAssocID="{8D325998-FC32-4608-82C0-C715C03BCF83}" presName="space" presStyleCnt="0"/>
      <dgm:spPr/>
    </dgm:pt>
    <dgm:pt modelId="{0B311CCD-8874-4098-96B1-6CF0A04FE1D5}" type="pres">
      <dgm:prSet presAssocID="{3C68F8D3-B72A-4B91-B699-6554D8E3F4A4}" presName="Name5" presStyleLbl="vennNode1" presStyleIdx="3" presStyleCnt="5" custLinFactNeighborX="-38275" custLinFactNeighborY="65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4990C7-A891-480E-BEBE-F34BB5C2A467}" type="pres">
      <dgm:prSet presAssocID="{6683D0A0-6CB6-45D9-BE91-1A2CEC0D198C}" presName="space" presStyleCnt="0"/>
      <dgm:spPr/>
    </dgm:pt>
    <dgm:pt modelId="{E0353013-0C22-4550-B96F-39EEE29B0A09}" type="pres">
      <dgm:prSet presAssocID="{C32EFD0E-CD92-4289-9C28-B1D2D6B1646C}" presName="Name5" presStyleLbl="vennNode1" presStyleIdx="4" presStyleCnt="5" custLinFactNeighborX="-13701" custLinFactNeighborY="77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CAF4E-04FE-4A9A-8246-52F2D09D2BD2}" srcId="{0166A750-55AB-41DD-B3BE-A6E8846615A4}" destId="{3C68F8D3-B72A-4B91-B699-6554D8E3F4A4}" srcOrd="3" destOrd="0" parTransId="{914520A3-3EF7-48D8-88CE-DB312B5044EB}" sibTransId="{6683D0A0-6CB6-45D9-BE91-1A2CEC0D198C}"/>
    <dgm:cxn modelId="{6D1694D3-0798-4ADD-B71F-63542513FA5A}" srcId="{0166A750-55AB-41DD-B3BE-A6E8846615A4}" destId="{46B71511-E919-4BA5-9248-88A3B2F7B383}" srcOrd="2" destOrd="0" parTransId="{CA9A20ED-CCCB-47CC-8AE6-67F50304A74D}" sibTransId="{8D325998-FC32-4608-82C0-C715C03BCF83}"/>
    <dgm:cxn modelId="{8EF51234-497E-4C32-A504-0179B29E7928}" srcId="{0166A750-55AB-41DD-B3BE-A6E8846615A4}" destId="{26970966-E7AC-46C2-BB8E-6A66776EB703}" srcOrd="1" destOrd="0" parTransId="{EB51B1A6-DA32-44EA-ACAE-FDCE92807297}" sibTransId="{559D3409-20A1-4E28-AB95-A508948B2468}"/>
    <dgm:cxn modelId="{0AFCDA54-93D0-48A0-A630-818F12561B3E}" type="presOf" srcId="{3C68F8D3-B72A-4B91-B699-6554D8E3F4A4}" destId="{0B311CCD-8874-4098-96B1-6CF0A04FE1D5}" srcOrd="0" destOrd="0" presId="urn:microsoft.com/office/officeart/2005/8/layout/venn3"/>
    <dgm:cxn modelId="{37D35DD3-43F0-44C1-B8EE-BACF9E884623}" type="presOf" srcId="{9BE9FCB0-4C46-4A6E-90ED-534B2882B90E}" destId="{5E4D014A-A3C1-44E6-B92B-9364D9EC090B}" srcOrd="0" destOrd="0" presId="urn:microsoft.com/office/officeart/2005/8/layout/venn3"/>
    <dgm:cxn modelId="{909B71E6-6C04-4801-A114-91E51226DA4C}" type="presOf" srcId="{0166A750-55AB-41DD-B3BE-A6E8846615A4}" destId="{EAC9BC9A-FDC2-4637-AF71-664E120AF80D}" srcOrd="0" destOrd="0" presId="urn:microsoft.com/office/officeart/2005/8/layout/venn3"/>
    <dgm:cxn modelId="{FF3A22A1-9B70-4201-B463-3DA93EED759D}" srcId="{0166A750-55AB-41DD-B3BE-A6E8846615A4}" destId="{C32EFD0E-CD92-4289-9C28-B1D2D6B1646C}" srcOrd="4" destOrd="0" parTransId="{D619E724-186B-4F99-9A6B-648ACFDEB7A9}" sibTransId="{3AC233F0-3944-4C14-9F44-39E9828D5DDA}"/>
    <dgm:cxn modelId="{EE920D93-DAE4-4D9D-83D7-8512350BE409}" type="presOf" srcId="{46B71511-E919-4BA5-9248-88A3B2F7B383}" destId="{C7F549CA-B85C-4D2A-9B1B-62E9A913FC24}" srcOrd="0" destOrd="0" presId="urn:microsoft.com/office/officeart/2005/8/layout/venn3"/>
    <dgm:cxn modelId="{2B2B8EFB-45BA-4807-874F-06FFA11300ED}" srcId="{0166A750-55AB-41DD-B3BE-A6E8846615A4}" destId="{9BE9FCB0-4C46-4A6E-90ED-534B2882B90E}" srcOrd="0" destOrd="0" parTransId="{03D04867-1ECC-4012-9588-6016D91DF837}" sibTransId="{1604501D-0E16-4F6B-90CE-4F87E1BDE2FE}"/>
    <dgm:cxn modelId="{4F3E147B-2421-41F5-A5CB-522FD4CC3230}" type="presOf" srcId="{C32EFD0E-CD92-4289-9C28-B1D2D6B1646C}" destId="{E0353013-0C22-4550-B96F-39EEE29B0A09}" srcOrd="0" destOrd="0" presId="urn:microsoft.com/office/officeart/2005/8/layout/venn3"/>
    <dgm:cxn modelId="{86845629-1E8B-4C0B-ABDA-BF7ABBD9B930}" type="presOf" srcId="{26970966-E7AC-46C2-BB8E-6A66776EB703}" destId="{A2B3D32D-7ED3-4227-A89B-95246726557C}" srcOrd="0" destOrd="0" presId="urn:microsoft.com/office/officeart/2005/8/layout/venn3"/>
    <dgm:cxn modelId="{088690DF-ED31-4E96-8818-E734D092A7A7}" type="presParOf" srcId="{EAC9BC9A-FDC2-4637-AF71-664E120AF80D}" destId="{5E4D014A-A3C1-44E6-B92B-9364D9EC090B}" srcOrd="0" destOrd="0" presId="urn:microsoft.com/office/officeart/2005/8/layout/venn3"/>
    <dgm:cxn modelId="{F6494AEA-D01F-40B8-9C8A-603E31D15061}" type="presParOf" srcId="{EAC9BC9A-FDC2-4637-AF71-664E120AF80D}" destId="{DB9E1FAD-F199-4205-BAA2-0D70CCDADEA1}" srcOrd="1" destOrd="0" presId="urn:microsoft.com/office/officeart/2005/8/layout/venn3"/>
    <dgm:cxn modelId="{5EB81173-E873-40B6-889B-AA7C7D3980DC}" type="presParOf" srcId="{EAC9BC9A-FDC2-4637-AF71-664E120AF80D}" destId="{A2B3D32D-7ED3-4227-A89B-95246726557C}" srcOrd="2" destOrd="0" presId="urn:microsoft.com/office/officeart/2005/8/layout/venn3"/>
    <dgm:cxn modelId="{AEB56440-0C3C-4F4F-9DA0-F4483A8B3773}" type="presParOf" srcId="{EAC9BC9A-FDC2-4637-AF71-664E120AF80D}" destId="{B1343FB7-C98D-41EA-9A5F-28378A2FF0D9}" srcOrd="3" destOrd="0" presId="urn:microsoft.com/office/officeart/2005/8/layout/venn3"/>
    <dgm:cxn modelId="{8BE7C411-9739-4551-AB0E-A3A56AAE8762}" type="presParOf" srcId="{EAC9BC9A-FDC2-4637-AF71-664E120AF80D}" destId="{C7F549CA-B85C-4D2A-9B1B-62E9A913FC24}" srcOrd="4" destOrd="0" presId="urn:microsoft.com/office/officeart/2005/8/layout/venn3"/>
    <dgm:cxn modelId="{8D4C1511-C8B7-4995-9F2E-796AC6BDB980}" type="presParOf" srcId="{EAC9BC9A-FDC2-4637-AF71-664E120AF80D}" destId="{DBB1E0B2-371C-4437-B875-F8A9365959C8}" srcOrd="5" destOrd="0" presId="urn:microsoft.com/office/officeart/2005/8/layout/venn3"/>
    <dgm:cxn modelId="{7BF4D5BC-76CF-41CC-B08F-D4FB4B707AFA}" type="presParOf" srcId="{EAC9BC9A-FDC2-4637-AF71-664E120AF80D}" destId="{0B311CCD-8874-4098-96B1-6CF0A04FE1D5}" srcOrd="6" destOrd="0" presId="urn:microsoft.com/office/officeart/2005/8/layout/venn3"/>
    <dgm:cxn modelId="{0404AF6A-3ED2-4722-8655-D1A32EE18C58}" type="presParOf" srcId="{EAC9BC9A-FDC2-4637-AF71-664E120AF80D}" destId="{F14990C7-A891-480E-BEBE-F34BB5C2A467}" srcOrd="7" destOrd="0" presId="urn:microsoft.com/office/officeart/2005/8/layout/venn3"/>
    <dgm:cxn modelId="{37F5E364-468B-42DA-BB0A-FB69483B12BC}" type="presParOf" srcId="{EAC9BC9A-FDC2-4637-AF71-664E120AF80D}" destId="{E0353013-0C22-4550-B96F-39EEE29B0A09}" srcOrd="8" destOrd="0" presId="urn:microsoft.com/office/officeart/2005/8/layout/venn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D014A-A3C1-44E6-B92B-9364D9EC090B}">
      <dsp:nvSpPr>
        <dsp:cNvPr id="0" name=""/>
        <dsp:cNvSpPr/>
      </dsp:nvSpPr>
      <dsp:spPr>
        <a:xfrm>
          <a:off x="819" y="1232773"/>
          <a:ext cx="1598452" cy="1598452"/>
        </a:xfrm>
        <a:prstGeom prst="ellipse">
          <a:avLst/>
        </a:prstGeom>
        <a:solidFill>
          <a:srgbClr val="7D0105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2015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234907" y="1466861"/>
        <a:ext cx="1130276" cy="1130276"/>
      </dsp:txXfrm>
    </dsp:sp>
    <dsp:sp modelId="{A2B3D32D-7ED3-4227-A89B-95246726557C}">
      <dsp:nvSpPr>
        <dsp:cNvPr id="0" name=""/>
        <dsp:cNvSpPr/>
      </dsp:nvSpPr>
      <dsp:spPr>
        <a:xfrm>
          <a:off x="1142977" y="1849440"/>
          <a:ext cx="1598452" cy="1598452"/>
        </a:xfrm>
        <a:prstGeom prst="ellipse">
          <a:avLst/>
        </a:prstGeom>
        <a:solidFill>
          <a:srgbClr val="7D0105">
            <a:alpha val="57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2016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1377065" y="2083528"/>
        <a:ext cx="1130276" cy="1130276"/>
      </dsp:txXfrm>
    </dsp:sp>
    <dsp:sp modelId="{C7F549CA-B85C-4D2A-9B1B-62E9A913FC24}">
      <dsp:nvSpPr>
        <dsp:cNvPr id="0" name=""/>
        <dsp:cNvSpPr/>
      </dsp:nvSpPr>
      <dsp:spPr>
        <a:xfrm>
          <a:off x="2428859" y="2135196"/>
          <a:ext cx="1598452" cy="1598452"/>
        </a:xfrm>
        <a:prstGeom prst="ellipse">
          <a:avLst/>
        </a:prstGeom>
        <a:solidFill>
          <a:srgbClr val="7D0105">
            <a:alpha val="65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2017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2662947" y="2369284"/>
        <a:ext cx="1130276" cy="1130276"/>
      </dsp:txXfrm>
    </dsp:sp>
    <dsp:sp modelId="{0B311CCD-8874-4098-96B1-6CF0A04FE1D5}">
      <dsp:nvSpPr>
        <dsp:cNvPr id="0" name=""/>
        <dsp:cNvSpPr/>
      </dsp:nvSpPr>
      <dsp:spPr>
        <a:xfrm>
          <a:off x="3714744" y="2278081"/>
          <a:ext cx="1598452" cy="1598452"/>
        </a:xfrm>
        <a:prstGeom prst="ellipse">
          <a:avLst/>
        </a:prstGeom>
        <a:solidFill>
          <a:srgbClr val="7D0105">
            <a:alpha val="73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2018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3948832" y="2512169"/>
        <a:ext cx="1130276" cy="1130276"/>
      </dsp:txXfrm>
    </dsp:sp>
    <dsp:sp modelId="{E0353013-0C22-4550-B96F-39EEE29B0A09}">
      <dsp:nvSpPr>
        <dsp:cNvPr id="0" name=""/>
        <dsp:cNvSpPr/>
      </dsp:nvSpPr>
      <dsp:spPr>
        <a:xfrm>
          <a:off x="5072066" y="2465547"/>
          <a:ext cx="1598452" cy="1598452"/>
        </a:xfrm>
        <a:prstGeom prst="ellipse">
          <a:avLst/>
        </a:prstGeom>
        <a:solidFill>
          <a:srgbClr val="7D0105">
            <a:alpha val="8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2019 год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0,0 млн.рублей</a:t>
          </a:r>
          <a:endParaRPr lang="ru-RU" sz="1300" kern="1200" dirty="0"/>
        </a:p>
      </dsp:txBody>
      <dsp:txXfrm>
        <a:off x="5306154" y="2699635"/>
        <a:ext cx="1130276" cy="11302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63679F-BE87-4C86-914D-B6103A2A0FC6}" type="datetimeFigureOut">
              <a:rPr lang="ru-RU"/>
              <a:pPr>
                <a:defRPr/>
              </a:pPr>
              <a:t>14.09.2017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05F8B25-E85F-48E9-83A4-0A400F233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2212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0275" y="739775"/>
            <a:ext cx="4937125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5794AE-5F8E-4F02-95AD-E246E1BDAD5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77228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387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663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7134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90234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АБСТРАКТНЫЕ\GreenAbstrak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73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620691"/>
            <a:ext cx="6264696" cy="1470025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5445224"/>
            <a:ext cx="5256584" cy="648072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6A5EE-C096-4592-82FA-C06DD75DECEC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AA334-C32B-44B9-ABEF-B3318B6001C6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4A85-20DD-4063-BFC1-8C3F62DDF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8EB7C-5108-4954-9A3B-D4DF71C9EE64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D3A3-AE18-42AB-AC7D-75C226C8B6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77382-47E0-4902-A7B7-8405B302E3D6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7C78-BF0D-4B0B-AF7E-0EE68E8D71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B80FD-9842-425B-849C-991EC345CF11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87888-2411-4488-9CEF-EED964E52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A04D5-2BEE-4B4D-99F7-5DC4051E37BA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5A602-C1D5-4D0C-81E3-28887DD146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337FE-0E5B-4733-BAED-04402830266D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E559-CB2D-4451-9674-4C632EF56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073B-E54C-4D69-A138-0DF1E53F6315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94A7-B7FA-4E22-A77D-30BC76BF0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CEEE8-7755-4E4D-A12F-A9B2EF67B0FB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8B024-8E7D-4407-A46C-184FE664E4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E61AE-93BE-49F4-BD60-022B9C7BB530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4FE0A-18F8-4EB9-A261-E6913C21E3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EBE7F-86D2-4A50-807F-56E76D9AD892}" type="datetime1">
              <a:rPr lang="en-US" smtClean="0"/>
              <a:pPr>
                <a:defRPr/>
              </a:pPr>
              <a:t>9/14/2017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9681-2964-4FDA-BAF4-844C703BF5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258888" y="274638"/>
            <a:ext cx="74279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258888" y="1600203"/>
            <a:ext cx="74279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7092953" y="6610350"/>
            <a:ext cx="1665841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600" dirty="0" err="1">
                <a:latin typeface="Ariston" pitchFamily="66" charset="0"/>
              </a:rPr>
              <a:t>ProPowerPoint.Ru</a:t>
            </a:r>
            <a:endParaRPr lang="ru-RU" altLang="ru-RU" sz="1600" dirty="0"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71400AC-E83A-487D-AB2D-63F2A314E75D}" type="datetime1">
              <a:rPr lang="en-US" smtClean="0"/>
              <a:pPr/>
              <a:t>9/14/2017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4EF0E5-F31B-4EC9-8386-5C2271B321AE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-612576" y="-531440"/>
            <a:ext cx="603885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Прямоугольник 17"/>
          <p:cNvSpPr>
            <a:spLocks noChangeArrowheads="1"/>
          </p:cNvSpPr>
          <p:nvPr/>
        </p:nvSpPr>
        <p:spPr bwMode="auto">
          <a:xfrm>
            <a:off x="2339752" y="1916832"/>
            <a:ext cx="2439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9" name="Арка 8"/>
          <p:cNvSpPr/>
          <p:nvPr/>
        </p:nvSpPr>
        <p:spPr>
          <a:xfrm>
            <a:off x="4211960" y="692697"/>
            <a:ext cx="4572000" cy="3118068"/>
          </a:xfrm>
          <a:prstGeom prst="blockArc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-5993" y="2912245"/>
            <a:ext cx="946854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Изменения, вносимые в Решение Совета депутатов муниципального образования Люберецкий муниципальный район Московской области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 08.12.2016 №167/26 «О бюджете муниципального образования Люберецкий муниципальный район Московской области на 2017 год и на плановый период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2018 и 2019 годов»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(уточнение №3)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178878" cy="1415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699792" y="188640"/>
            <a:ext cx="4536504" cy="57606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брошюры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38170224"/>
              </p:ext>
            </p:extLst>
          </p:nvPr>
        </p:nvGraphicFramePr>
        <p:xfrm>
          <a:off x="0" y="1268761"/>
          <a:ext cx="9144000" cy="413994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316416"/>
                <a:gridCol w="827584"/>
              </a:tblGrid>
              <a:tr h="30628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стр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 Необходимость вносимых изменений.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257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Основные параметры бюджета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образования Люберецкий муниципальный район Московской области на 2017 год и на плановый период </a:t>
                      </a:r>
                    </a:p>
                    <a:p>
                      <a:pPr algn="l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и 2019 годов.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4-12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61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2.1. Сведения об изменении доходов бюджета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785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2.2. Сведения об изменении расходов бюджета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6-13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7991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3. Сведения об изменении расходов по муниципальным программам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14-18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0081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Причины уточнения расходов бюджета 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района по муниципальным программам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19-23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5. Сведения  об изменениях источников внутреннего финансирования дефицита бюджета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района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Причины изменения источников покрытия дефицита бюджета района.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7. Контактная информация.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297696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9215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Необходимость вносимых изменений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6992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Совета депутатов муниципального образования Люберецкий муниципальный район Московской области от 08.12.2016 №167/26 «О бюджете муниципального образования Люберецкий муниципальный район Московской области на 2017 год и на плановый период 2018 и 2019 годов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вносились изменения Решением Совета депутатов муниципального образования Люберецкий муниципальный район Московской области от 17.03.2017 №184/28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Решениями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Совета депутатов муниципального образования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городской округ Люберцы Московской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области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21.06.2017 №57/8, от 13.09.2017 №116/11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3242077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Необходимость вносимых изменений обусловлены следующими причинами:</a:t>
            </a:r>
          </a:p>
          <a:p>
            <a:pPr lvl="0" indent="3556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1.Необходимость включения в бюджет района средств, подлежащих получению из федерального бюджета, бюджета Московской области в соответствии с нормативно-правовыми актами.</a:t>
            </a:r>
          </a:p>
          <a:p>
            <a:pPr lvl="0" indent="3556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Уточнением плановых назначений по налоговым и неналоговым доходам с учетом текущей динамики поступления налогов.</a:t>
            </a:r>
          </a:p>
          <a:p>
            <a:pPr lvl="0" indent="3556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Уточнением и перераспределением отдельных расходов бюджета района в связи с необходимостью финансового обеспечения мероприятий по приоритетным направлениям.</a:t>
            </a:r>
          </a:p>
          <a:p>
            <a:pPr lvl="0" indent="3556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4.Увеличение расходов Дорожного фонда.</a:t>
            </a:r>
          </a:p>
          <a:p>
            <a:pPr marL="1614488" indent="-711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учетом вносимых поправок изменились основные параметры бюджета района          на 2017 год и на плановый период 2018 и 2019 годов.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образования Люберецкий муниципальный район Московской области на 2017 год и на плановый период 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2018 и 2019 годов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8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9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1520" y="0"/>
            <a:ext cx="77152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бюджета района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08559955"/>
              </p:ext>
            </p:extLst>
          </p:nvPr>
        </p:nvGraphicFramePr>
        <p:xfrm>
          <a:off x="1" y="1052736"/>
          <a:ext cx="9144000" cy="563722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16015"/>
                <a:gridCol w="720080"/>
                <a:gridCol w="850416"/>
                <a:gridCol w="877776"/>
                <a:gridCol w="1008112"/>
                <a:gridCol w="971601"/>
              </a:tblGrid>
              <a:tr h="158417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№2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2017 год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15256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ts val="1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2 158,0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2164,2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6,2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2 274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2 426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571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прибыль, доходы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979,3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979,3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1 044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1 141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совокупный доход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701,2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701,2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728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пошлина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55,2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55,2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313,0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313,0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ts val="11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030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30,9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30,9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оказания платных услуг (работ)  и компенсации  затрат государства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11,8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18,0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973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53,4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53,4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8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Штрафы, санкции, возмещение ущерба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12,5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12,5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274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Прочие неналоговые доходы 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0,7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0,7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b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274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 том числе: 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4 540,0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4725,2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185,2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3 974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3 806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0103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Дотации бюджетам 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363,8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363,8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9576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Субсидии бюджетам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284,5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353,8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69,3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0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12844">
                <a:tc>
                  <a:txBody>
                    <a:bodyPr/>
                    <a:lstStyle/>
                    <a:p>
                      <a:pPr marL="0" lvl="0" algn="r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Субвенции бюджетам бюджетной системы РФ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3547,2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3637,8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90,6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3 482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ts val="1115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3 487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008">
                <a:tc>
                  <a:txBody>
                    <a:bodyPr/>
                    <a:lstStyle/>
                    <a:p>
                      <a:pPr marL="0" lvl="0" algn="r" defTabSz="914400" rtl="0" eaLnBrk="1" fontAlgn="ctr" latinLnBrk="0" hangingPunct="1">
                        <a:lnSpc>
                          <a:spcPts val="1060"/>
                        </a:lnSpc>
                      </a:pPr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межбюджетные трансферты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351,3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376,6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25,3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233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61594" lvl="0" algn="r">
                        <a:lnSpc>
                          <a:spcPts val="1055"/>
                        </a:lnSpc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субсидий, субвенций и ИМТ, имеющих целевое назначение, прошлых лет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-6,8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-6,8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61594" lvl="0" algn="r">
                        <a:lnSpc>
                          <a:spcPts val="1055"/>
                        </a:lnSpc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6 698,0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6889,4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191,4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6 248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6 232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588224" y="83671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89" y="142852"/>
            <a:ext cx="735811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бюджета района.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1502076"/>
              </p:ext>
            </p:extLst>
          </p:nvPr>
        </p:nvGraphicFramePr>
        <p:xfrm>
          <a:off x="1" y="1196755"/>
          <a:ext cx="9012951" cy="5106183"/>
        </p:xfrm>
        <a:graphic>
          <a:graphicData uri="http://schemas.openxmlformats.org/drawingml/2006/table">
            <a:tbl>
              <a:tblPr firstRow="1" lastRow="1" bandRow="1"/>
              <a:tblGrid>
                <a:gridCol w="3779911"/>
                <a:gridCol w="1008112"/>
                <a:gridCol w="998422"/>
                <a:gridCol w="928694"/>
                <a:gridCol w="1143008"/>
                <a:gridCol w="1154804"/>
              </a:tblGrid>
              <a:tr h="112769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    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№3 бюджета (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 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313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516,4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530,2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3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9751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56,3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189,4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latin typeface="Times New Roman" pitchFamily="18" charset="0"/>
                          <a:cs typeface="Times New Roman" pitchFamily="18" charset="0"/>
                        </a:rPr>
                        <a:t>191,4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566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740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5 111,9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5172,1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851,1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4 749,1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 политика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247,3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253,61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66858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6 943,4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7167,8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224,4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6 323,0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252,3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164288" y="90872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71605" y="142852"/>
            <a:ext cx="650085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>
              <a:lnSpc>
                <a:spcPct val="100000"/>
              </a:lnSpc>
            </a:pPr>
            <a:r>
              <a:rPr lang="ru-RU" sz="3000" b="1" spc="-5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86930210"/>
              </p:ext>
            </p:extLst>
          </p:nvPr>
        </p:nvGraphicFramePr>
        <p:xfrm>
          <a:off x="0" y="1052736"/>
          <a:ext cx="9144001" cy="4408546"/>
        </p:xfrm>
        <a:graphic>
          <a:graphicData uri="http://schemas.openxmlformats.org/drawingml/2006/table">
            <a:tbl>
              <a:tblPr firstRow="1" lastRow="1" bandRow="1"/>
              <a:tblGrid>
                <a:gridCol w="4572000"/>
                <a:gridCol w="936104"/>
                <a:gridCol w="792088"/>
                <a:gridCol w="864096"/>
                <a:gridCol w="1008112"/>
                <a:gridCol w="971601"/>
              </a:tblGrid>
              <a:tr h="131685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48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746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2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72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209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640,5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677,3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516,4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530,2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444208" y="76470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714482" y="285729"/>
            <a:ext cx="500066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5880" algn="ctr">
              <a:lnSpc>
                <a:spcPct val="100000"/>
              </a:lnSpc>
            </a:pP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10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оборона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69746319"/>
              </p:ext>
            </p:extLst>
          </p:nvPr>
        </p:nvGraphicFramePr>
        <p:xfrm>
          <a:off x="-1" y="1124745"/>
          <a:ext cx="9144001" cy="1865926"/>
        </p:xfrm>
        <a:graphic>
          <a:graphicData uri="http://schemas.openxmlformats.org/drawingml/2006/table">
            <a:tbl>
              <a:tblPr firstRow="1" lastRow="1" bandRow="1"/>
              <a:tblGrid>
                <a:gridCol w="3995936"/>
                <a:gridCol w="1008113"/>
                <a:gridCol w="1008112"/>
                <a:gridCol w="864096"/>
                <a:gridCol w="1152127"/>
                <a:gridCol w="1115617"/>
              </a:tblGrid>
              <a:tr h="1224135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        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        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491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подготовка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926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16216" y="76470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-180528" y="2996952"/>
            <a:ext cx="11089232" cy="47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733425" indent="55563">
              <a:lnSpc>
                <a:spcPct val="100600"/>
              </a:lnSpc>
            </a:pPr>
            <a:r>
              <a:rPr lang="ru-RU" sz="245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245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72702574"/>
              </p:ext>
            </p:extLst>
          </p:nvPr>
        </p:nvGraphicFramePr>
        <p:xfrm>
          <a:off x="0" y="3501008"/>
          <a:ext cx="9144000" cy="2561029"/>
        </p:xfrm>
        <a:graphic>
          <a:graphicData uri="http://schemas.openxmlformats.org/drawingml/2006/table">
            <a:tbl>
              <a:tblPr firstRow="1" lastRow="1" bandRow="1"/>
              <a:tblGrid>
                <a:gridCol w="4499992"/>
                <a:gridCol w="936104"/>
                <a:gridCol w="792088"/>
                <a:gridCol w="864096"/>
                <a:gridCol w="1008112"/>
                <a:gridCol w="1043608"/>
              </a:tblGrid>
              <a:tr h="144016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№2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№3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 от 12.09.2017)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4050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территорий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178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56,3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57,2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6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239782"/>
              </p:ext>
            </p:extLst>
          </p:nvPr>
        </p:nvGraphicFramePr>
        <p:xfrm>
          <a:off x="-1" y="1571612"/>
          <a:ext cx="9144001" cy="3208337"/>
        </p:xfrm>
        <a:graphic>
          <a:graphicData uri="http://schemas.openxmlformats.org/drawingml/2006/table">
            <a:tbl>
              <a:tblPr firstRow="1" lastRow="1" bandRow="1"/>
              <a:tblGrid>
                <a:gridCol w="4427984"/>
                <a:gridCol w="929835"/>
                <a:gridCol w="928694"/>
                <a:gridCol w="805767"/>
                <a:gridCol w="1008112"/>
                <a:gridCol w="1043609"/>
              </a:tblGrid>
              <a:tr h="129614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№2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№57/8 от 21.06.2017)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№116/11 от 13.09.2017)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 от уточнения №1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6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7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1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90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46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8797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189,4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191,4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16216" y="76470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428998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 smtClean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42852"/>
            <a:ext cx="958297" cy="857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61459093"/>
              </p:ext>
            </p:extLst>
          </p:nvPr>
        </p:nvGraphicFramePr>
        <p:xfrm>
          <a:off x="0" y="1428736"/>
          <a:ext cx="9144001" cy="2357431"/>
        </p:xfrm>
        <a:graphic>
          <a:graphicData uri="http://schemas.openxmlformats.org/drawingml/2006/table">
            <a:tbl>
              <a:tblPr firstRow="1" lastRow="1" bandRow="1"/>
              <a:tblGrid>
                <a:gridCol w="4427984"/>
                <a:gridCol w="929834"/>
                <a:gridCol w="857256"/>
                <a:gridCol w="877206"/>
                <a:gridCol w="1008112"/>
                <a:gridCol w="1043609"/>
              </a:tblGrid>
              <a:tr h="128588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6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Прикладные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научные исследования в области жилищно-коммунального 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16216" y="76470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428998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 smtClean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Охрана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окружающей</a:t>
            </a:r>
            <a:r>
              <a:rPr lang="ru-RU" sz="2500" b="1" spc="-5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среды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99844405"/>
              </p:ext>
            </p:extLst>
          </p:nvPr>
        </p:nvGraphicFramePr>
        <p:xfrm>
          <a:off x="0" y="4336003"/>
          <a:ext cx="9144000" cy="1832740"/>
        </p:xfrm>
        <a:graphic>
          <a:graphicData uri="http://schemas.openxmlformats.org/drawingml/2006/table">
            <a:tbl>
              <a:tblPr firstRow="1" lastRow="1" bandRow="1"/>
              <a:tblGrid>
                <a:gridCol w="4000496"/>
                <a:gridCol w="1000132"/>
                <a:gridCol w="1000132"/>
                <a:gridCol w="857256"/>
                <a:gridCol w="1170368"/>
                <a:gridCol w="1115616"/>
              </a:tblGrid>
              <a:tr h="118122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      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8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</a:p>
                  </a:txBody>
                  <a:tcPr marL="9525" marR="9525" marT="9525" marB="0" anchor="ctr"/>
                </a:tc>
              </a:tr>
              <a:tr h="276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9234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442915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108585" algn="ctr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7366895"/>
              </p:ext>
            </p:extLst>
          </p:nvPr>
        </p:nvGraphicFramePr>
        <p:xfrm>
          <a:off x="0" y="836712"/>
          <a:ext cx="9144000" cy="3133893"/>
        </p:xfrm>
        <a:graphic>
          <a:graphicData uri="http://schemas.openxmlformats.org/drawingml/2006/table">
            <a:tbl>
              <a:tblPr firstRow="1" lastRow="1" bandRow="1"/>
              <a:tblGrid>
                <a:gridCol w="3899645"/>
                <a:gridCol w="1100983"/>
                <a:gridCol w="1000132"/>
                <a:gridCol w="888555"/>
                <a:gridCol w="1139069"/>
                <a:gridCol w="1115616"/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       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№3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1842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2 201,3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2 279,3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1 978,8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2 007,3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2 421,3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2 397,2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2 433,1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2 289,2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44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Высшее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765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913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80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5 111,9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5172,1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4 852,6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4 750,6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372200" y="62068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136103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411760" y="3933056"/>
            <a:ext cx="557216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Культура,</a:t>
            </a:r>
            <a:r>
              <a:rPr lang="ru-RU" sz="2500" b="1" spc="-4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кинематография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979496"/>
              </p:ext>
            </p:extLst>
          </p:nvPr>
        </p:nvGraphicFramePr>
        <p:xfrm>
          <a:off x="-1" y="4437112"/>
          <a:ext cx="9144001" cy="2121921"/>
        </p:xfrm>
        <a:graphic>
          <a:graphicData uri="http://schemas.openxmlformats.org/drawingml/2006/table">
            <a:tbl>
              <a:tblPr firstRow="1" lastRow="1" bandRow="1"/>
              <a:tblGrid>
                <a:gridCol w="3491880"/>
                <a:gridCol w="1152128"/>
                <a:gridCol w="1008112"/>
                <a:gridCol w="1152128"/>
                <a:gridCol w="1152128"/>
                <a:gridCol w="1187625"/>
              </a:tblGrid>
              <a:tr h="110713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    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№3    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№57/8 от 21.06.2017)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64214"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762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5285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142,6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93,1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043" y="54929"/>
            <a:ext cx="879057" cy="675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43041" y="142852"/>
            <a:ext cx="478634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lang="ru-RU" sz="25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Социальная</a:t>
            </a:r>
            <a:r>
              <a:rPr lang="ru-RU" sz="2500" b="1" spc="-6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политика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02445186"/>
              </p:ext>
            </p:extLst>
          </p:nvPr>
        </p:nvGraphicFramePr>
        <p:xfrm>
          <a:off x="-1" y="1128043"/>
          <a:ext cx="9144001" cy="2298980"/>
        </p:xfrm>
        <a:graphic>
          <a:graphicData uri="http://schemas.openxmlformats.org/drawingml/2006/table">
            <a:tbl>
              <a:tblPr firstRow="1" lastRow="1" bandRow="1"/>
              <a:tblGrid>
                <a:gridCol w="3505850"/>
                <a:gridCol w="1137589"/>
                <a:gridCol w="1143008"/>
                <a:gridCol w="1089810"/>
                <a:gridCol w="1152128"/>
                <a:gridCol w="1115616"/>
              </a:tblGrid>
              <a:tr h="108012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       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№3      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1622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7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Социальное обслуживание население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7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825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514,7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367,9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372,9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876256" y="83671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95736" y="3338802"/>
            <a:ext cx="577105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>
              <a:lnSpc>
                <a:spcPct val="100000"/>
              </a:lnSpc>
            </a:pP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</a:t>
            </a:r>
            <a:r>
              <a:rPr lang="ru-RU" sz="2500" b="1" spc="2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спорт</a:t>
            </a:r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9854342"/>
              </p:ext>
            </p:extLst>
          </p:nvPr>
        </p:nvGraphicFramePr>
        <p:xfrm>
          <a:off x="0" y="3933056"/>
          <a:ext cx="9144001" cy="2242988"/>
        </p:xfrm>
        <a:graphic>
          <a:graphicData uri="http://schemas.openxmlformats.org/drawingml/2006/table">
            <a:tbl>
              <a:tblPr firstRow="1" lastRow="1" bandRow="1"/>
              <a:tblGrid>
                <a:gridCol w="3851920"/>
                <a:gridCol w="1008112"/>
                <a:gridCol w="1008112"/>
                <a:gridCol w="864096"/>
                <a:gridCol w="1224136"/>
                <a:gridCol w="1187625"/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        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  от 21.09.2017)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2857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08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65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57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238,8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245,7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252,1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9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116632"/>
            <a:ext cx="6715172" cy="102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30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sz="3000" b="1" spc="-70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 smtClean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82159131"/>
              </p:ext>
            </p:extLst>
          </p:nvPr>
        </p:nvGraphicFramePr>
        <p:xfrm>
          <a:off x="0" y="1484785"/>
          <a:ext cx="9144001" cy="2303433"/>
        </p:xfrm>
        <a:graphic>
          <a:graphicData uri="http://schemas.openxmlformats.org/drawingml/2006/table">
            <a:tbl>
              <a:tblPr firstRow="1" lastRow="1" bandRow="1"/>
              <a:tblGrid>
                <a:gridCol w="4355976"/>
                <a:gridCol w="936104"/>
                <a:gridCol w="864096"/>
                <a:gridCol w="936104"/>
                <a:gridCol w="1008112"/>
                <a:gridCol w="1043609"/>
              </a:tblGrid>
              <a:tr h="148460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№2 бюджета №1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№2 бюджета №1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№2 от уточнения №1 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</a:tr>
              <a:tr h="3155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2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032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452320" y="12687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="" xmlns:p14="http://schemas.microsoft.com/office/powerpoint/2010/main" val="1409010106"/>
              </p:ext>
            </p:extLst>
          </p:nvPr>
        </p:nvGraphicFramePr>
        <p:xfrm>
          <a:off x="129695" y="2776644"/>
          <a:ext cx="67151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Рисунок 22" descr="c0c871a7a02b8b39d31efc2c46bc6e8f.jpg"/>
          <p:cNvPicPr>
            <a:picLocks noChangeAspect="1"/>
          </p:cNvPicPr>
          <p:nvPr/>
        </p:nvPicPr>
        <p:blipFill>
          <a:blip r:embed="rId6" cstate="print">
            <a:lum contrast="-10000"/>
          </a:blip>
          <a:stretch>
            <a:fillRect/>
          </a:stretch>
        </p:blipFill>
        <p:spPr>
          <a:xfrm>
            <a:off x="6715140" y="3929066"/>
            <a:ext cx="2393357" cy="29289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5313514"/>
              </p:ext>
            </p:extLst>
          </p:nvPr>
        </p:nvGraphicFramePr>
        <p:xfrm>
          <a:off x="0" y="1196752"/>
          <a:ext cx="9143999" cy="48965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/>
                <a:gridCol w="857256"/>
                <a:gridCol w="870936"/>
                <a:gridCol w="792088"/>
                <a:gridCol w="1008112"/>
                <a:gridCol w="1043607"/>
              </a:tblGrid>
              <a:tr h="1614003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№2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№3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04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59946">
                <a:tc>
                  <a:txBody>
                    <a:bodyPr/>
                    <a:lstStyle/>
                    <a:p>
                      <a:pPr marL="61594" algn="l">
                        <a:lnSpc>
                          <a:spcPts val="994"/>
                        </a:lnSpc>
                      </a:pPr>
                      <a:r>
                        <a:rPr lang="ru-RU" sz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«Развитие образования и воспитания Люберецкого муниципального района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4 864,5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4951,2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86,7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4 708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4 602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09911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"Развитие культуры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298,1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301,8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282,8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290,8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6991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"Развитие системы отдыха, оздоровления и занятости детей и подростков в период школьных каникул Люберецкого муниципального 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24,9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6991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"Создание условий для развития физической культуры и спорта на территории  Люберецкого муниципального района Московской области 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09911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"Муниципальное управление Люберецкого муниципального района Московской области"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374,9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415,8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292,7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301,6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20167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"Энергосбережение и повышение энергетической эффективности в Люберецком муниципальном районе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0,03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03501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"Создание условий для устойчивого экономического роста в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20167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"Доступная среда  Люберецкого муниципального района Московской области"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452320" y="98072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21994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70709796"/>
              </p:ext>
            </p:extLst>
          </p:nvPr>
        </p:nvGraphicFramePr>
        <p:xfrm>
          <a:off x="0" y="1428736"/>
          <a:ext cx="9143999" cy="41199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9992"/>
                <a:gridCol w="857826"/>
                <a:gridCol w="870366"/>
                <a:gridCol w="864096"/>
                <a:gridCol w="1008112"/>
                <a:gridCol w="1043607"/>
              </a:tblGrid>
              <a:tr h="144016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№2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83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98993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"Предоставление гражданам субсидии на оплату жилого помещения и коммунальных услуг в Люберецком муниципальном районе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133,6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139,5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5933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"Развитие транспортной системы на территории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24,4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25,4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38800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"Экология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61594" lvl="0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"Развитие системы информирования населения о деятельности органов местного самоуправления Люберецкого муниципального района Московской области 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97703">
                <a:tc>
                  <a:txBody>
                    <a:bodyPr/>
                    <a:lstStyle/>
                    <a:p>
                      <a:pPr marL="61594" lvl="0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"Управление муниципальным имуществом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452320" y="98072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9219649"/>
              </p:ext>
            </p:extLst>
          </p:nvPr>
        </p:nvGraphicFramePr>
        <p:xfrm>
          <a:off x="0" y="1196755"/>
          <a:ext cx="9144000" cy="4530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9992"/>
                <a:gridCol w="936104"/>
                <a:gridCol w="792088"/>
                <a:gridCol w="864096"/>
                <a:gridCol w="1008112"/>
                <a:gridCol w="1043608"/>
              </a:tblGrid>
              <a:tr h="1440157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№57/8 от 21.06.2017)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№116/11 от 13.09.2017)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22520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"Обеспечение безопасности жизнедеятельности населения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58,2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59,2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69568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"Молодежь Люберецкого муниципального района Московской области"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845040"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"Снижение административных барьеров, повышение качества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Люберецкого муниципального района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154,7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159,3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43105">
                <a:tc>
                  <a:txBody>
                    <a:bodyPr/>
                    <a:lstStyle/>
                    <a:p>
                      <a:pPr marL="31750" marR="0" indent="0" algn="l" defTabSz="914400" rtl="0" eaLnBrk="1" fontAlgn="auto" latinLnBrk="0" hangingPunct="1">
                        <a:lnSpc>
                          <a:spcPts val="99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"Жилище Люберецкого муниципального района Московской области"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61,9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58,0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704200"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"Развитие информационно-коммуникационных технологий для повышения эффективности процессов управления и создания благоприятных условий жизни и ведения бизнеса в Люберецком муниципальном районе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05619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"Предпринимательство 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643801" y="98072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85801834"/>
              </p:ext>
            </p:extLst>
          </p:nvPr>
        </p:nvGraphicFramePr>
        <p:xfrm>
          <a:off x="0" y="1302108"/>
          <a:ext cx="9144000" cy="42065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/>
                <a:gridCol w="936104"/>
                <a:gridCol w="792088"/>
                <a:gridCol w="864096"/>
                <a:gridCol w="1008112"/>
                <a:gridCol w="971600"/>
              </a:tblGrid>
              <a:tr h="1269636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 бюджета №2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№57/8 от 21.06.2017)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год уточнения бюджета №3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РСД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№116/11 от 13.09.2017)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 от уточнения №2 бюджета 2017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 167/26 от 08.12.2016 )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62914">
                <a:tc>
                  <a:txBody>
                    <a:bodyPr/>
                    <a:lstStyle/>
                    <a:p>
                      <a:pPr marL="61594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"Управление земельными ресурсами и землеустройство Люберецкого муниципального района 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39753">
                <a:tc>
                  <a:txBody>
                    <a:bodyPr/>
                    <a:lstStyle/>
                    <a:p>
                      <a:pPr marL="61594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"Развитие архивного дела Люберецкого муниципального района Московской области 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52943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"Содержание и развитие жилищно-коммунального хозяйства Люберецкого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муниципального района Московской области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44,1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"Содержание и ремонт дорог на территории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232,2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261,6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157,3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44373">
                <a:tc>
                  <a:txBody>
                    <a:bodyPr/>
                    <a:lstStyle/>
                    <a:p>
                      <a:pPr marL="61594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"Оздоровление населения и улучшение демографической ситуации в Люберецком муниципальном районе Московской области 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68,5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71,5</a:t>
                      </a:r>
                      <a:endParaRPr sz="12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</a:tr>
              <a:tr h="301324"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6 747,1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7002,4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255,3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6 266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6 198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</a:tr>
              <a:tr h="286140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1005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196,3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165,4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-30,9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</a:tr>
              <a:tr h="456747"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района без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учета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условно  утвержденных</a:t>
                      </a:r>
                      <a:r>
                        <a:rPr lang="ru-RU" sz="1200" b="1" spc="-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1005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6 943,4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7167,8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224,4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6 323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6 252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643801" y="98072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  <a:endParaRPr lang="ru-RU" sz="15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района по муниципальным программам.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7045897"/>
              </p:ext>
            </p:extLst>
          </p:nvPr>
        </p:nvGraphicFramePr>
        <p:xfrm>
          <a:off x="0" y="1377953"/>
          <a:ext cx="9144000" cy="47767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9648"/>
                <a:gridCol w="7664352"/>
              </a:tblGrid>
              <a:tr h="606343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731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3524463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99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«Развитие образования и воспитания Люберецкого муниципального района Московской области»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 algn="l">
                        <a:lnSpc>
                          <a:spcPts val="994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 на  174,0 млн.рублей, в том числе: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5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капитального, текущего ремонта, ремонта кровель в дошкольных образовательных организациях  планируется направить 33,9 млн.рублей;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50"/>
                        </a:spcBef>
                        <a:buFontTx/>
                        <a:buNone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государственных (муниципальных) гарантий реализации прав граждан общедоступного и бесплатного дошкольного образования в муниципальных дошкольных образовательных организациях, включая расходы на оплату труда, приобретение учебников, игр, игрушек планируется направить 93,1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современными аппаратно-программными комплексами общеобразовательных организаций планируется направить 28,9 млн.рублей;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5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обеспечение образовательных организаций доступом в сеть Интернет  планируется направить 1,1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повышение заработной платы работникам муниципальных учреждений в сфере образования планируется направить 3,7 млн.рублей;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приобретение мебели и материальных запасов планируется направить 0,5 млн.рублей;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5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обеспечение деятельности МОУ «Наш дом» планируется направить 6,8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5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обеспечение деятельности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 «Централизованная бухгалтерия» за счет увеличения объема оказываемых платных услуг в сумме 6,0 млн.рублей.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Уменьшены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87,3 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-перенос расходов  на строительства пристроек с 2017 года на 2018 год к  МБОУ школа № 54,  МОУ СОШ № 59,  школы на 275,  МОУ Кадетская школа в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сумме 81,1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-проектирование, строительство и реконструкция тепловых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сетей МДОУ детские сады №2,11,49 в сумме 6,2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района по муниципальным программам.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1325769"/>
              </p:ext>
            </p:extLst>
          </p:nvPr>
        </p:nvGraphicFramePr>
        <p:xfrm>
          <a:off x="11154" y="1097782"/>
          <a:ext cx="9108504" cy="4993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08718"/>
                <a:gridCol w="5699786"/>
              </a:tblGrid>
              <a:tr h="1008112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"Развитие культуры Люберецкого муниципального района Московской области"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3,7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числе: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75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содержание вновь открывшегося Культурно просветительского центра  в ЛРДК планируется направить 2,3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оборудования для идентификации читателей ММУК «Центральная библиотека им. Сергея Есенина планируется направить 0,8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повышение работникам муниципальных учреждений культуры 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0,6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1805046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"Муниципальное управление Люберецкого муниципального района Московской области"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-увеличение финансирования в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связи с переходом сотрудников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администраций городских поселений в администрацию городского округа Люберцы планируется направить 43,5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-организация исполнения переданных полномочий в сфере архитектуры и градостроительства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направить 1,5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 на 4,1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-средства резервного фонда на ремонт помещений по адресу г. Люберцы,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ул.Кирова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д.63, д.53.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45988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"Доступная среда  Люберецкого муниципального района Московской области" области"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реализация мероприятий по обеспечению доступности приоритетных объектов и услуг  для инвалидов и других маломобильных групп населения в сумме 1,8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района по муниципальным программам.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8206566"/>
              </p:ext>
            </p:extLst>
          </p:nvPr>
        </p:nvGraphicFramePr>
        <p:xfrm>
          <a:off x="0" y="1377953"/>
          <a:ext cx="9108504" cy="46781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8392"/>
                <a:gridCol w="5580112"/>
              </a:tblGrid>
              <a:tr h="1008112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82895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"Развитие транспортной системы на территории Люберецкого муниципального района Московской области"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расходы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передачу полномочий  по осуществлению транспортных услуг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5,9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"Экология Люберецкого муниципального района Московской области"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расходы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1,9 млн.рублей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связи сложившийся экономией по контрактам.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2051047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"Обеспечение безопасности жизнедеятельности населения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3,9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buFontTx/>
                        <a:buNone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ремонтных работ на участковых пунктах полиции городского округа Люберцы  планируется направить 3,0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подписку ежемесячных журналов в образовательных учреждениях планируется направить 0,2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деятельности служащих МКУ «ЕДДС-112»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0,2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подготовку и обучение населения района в области ГО планируется направить 0,5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 на закупки наркотических тест полосок в сумме 0,4 </a:t>
                      </a:r>
                      <a:r>
                        <a:rPr lang="ru-RU" sz="1200" b="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196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района по муниципальным программам.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9703949"/>
              </p:ext>
            </p:extLst>
          </p:nvPr>
        </p:nvGraphicFramePr>
        <p:xfrm>
          <a:off x="21804" y="1366177"/>
          <a:ext cx="9108504" cy="4457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8392"/>
                <a:gridCol w="5580112"/>
              </a:tblGrid>
              <a:tr h="1008112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"Снижение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административных барьеров, повышение качества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доступности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Люберецкого муниципального района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дополнительных окон доступа к услугам МФЦ, в том числе дополнительных окон приема и выдачи документов для юридических лиц и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индивидуальных в сумме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0,4 млн.рублей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8352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"Жилище Люберецкого муниципального района Московской области"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22,2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предоставление семьям, имеющим семь и более детей, жилищных субсидий на приобретение жилого помещения или строительство индивидуального жилого дома планируется направить 14,5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 планируется направить 7,7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38244">
                <a:tc>
                  <a:txBody>
                    <a:bodyPr/>
                    <a:lstStyle/>
                    <a:p>
                      <a:pPr marL="61594" algn="l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"Предпринимательство  Люберецкого муниципального района Московской области"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в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озмещение затрат на уплату процентов по кредитам, полученным юридическими лицами на реализацию инвестиционных проектов в сфере социального обслуживания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71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,9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0036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Причины уточнения расходов бюджета района по муниципальным программам.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3065713"/>
              </p:ext>
            </p:extLst>
          </p:nvPr>
        </p:nvGraphicFramePr>
        <p:xfrm>
          <a:off x="35496" y="1196752"/>
          <a:ext cx="9108504" cy="51956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8392"/>
                <a:gridCol w="5580112"/>
              </a:tblGrid>
              <a:tr h="1008112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  <a:endParaRPr lang="ru-RU" sz="12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"Развитие архивного дела Люберецкого муниципального района Московской области"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обеспечение переданных полномочий по временному хранению, комплектованию и использованию архивных документов в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0,6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"Содержание и развитие жилищно-коммунального хозяйства Люберецкого муниципального района Московской области на 2017-2021 годы"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разработку ПСД для увеличения мощности котельной (пос.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Малаховка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шоссе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Быковское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д.14/1 в сумме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2,0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83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1000"/>
                        </a:lnSpc>
                      </a:pPr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"Содержание и ремонт дорог на территории Люберецкого муниципального района Московской области"</a:t>
                      </a:r>
                      <a:endParaRPr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передачу полномочий по осуществлению дорожной  деятельности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счет межбюджетных трансфертов из бюджета городского поселения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Люберцы в сумме 29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,4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28352">
                <a:tc>
                  <a:txBody>
                    <a:bodyPr/>
                    <a:lstStyle/>
                    <a:p>
                      <a:pPr marL="61594" algn="r">
                        <a:lnSpc>
                          <a:spcPts val="1000"/>
                        </a:lnSpc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4,6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в том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-дополнительные мероприятия по развитию жилищно-коммунального хозяйства и социально-культурной сферы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0,3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проведение текущего ремонта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помещений и приобретение оборудования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городского округа Люберцы Московской области планируется направить 4,1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исполнение судебных актов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0,2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Уменьшены непрограммных расходов на программные на 35,5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 том числе: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-на содержание вновь вводимых учреждений в сумме 25,7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-на повышение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заработной платы работникам бюджетной сферы в сумме 9,8 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млн.рублей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1017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48072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Сведения 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 изменениях источников внутреннего финансирования дефицита бюджета района. 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85293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уточнении бюджета на 2017 год увеличится размер дефицита на 33,0 млн.рублей и составит 278,4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или 18,5% к общей сумме доходов без учета безвозмездных поступлений.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38610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Источниками финансирования роста дефицита бюджета на 2017 год планируется за счет изменения остатков средств на счетах по учету средств бюджета в сумме 278,4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 rot="10800000">
            <a:off x="132285" y="1261502"/>
            <a:ext cx="3267075" cy="3238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2253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2426" y="-387350"/>
            <a:ext cx="297973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Прямоугольник 7"/>
          <p:cNvSpPr>
            <a:spLocks noChangeArrowheads="1"/>
          </p:cNvSpPr>
          <p:nvPr/>
        </p:nvSpPr>
        <p:spPr bwMode="auto">
          <a:xfrm>
            <a:off x="1547815" y="94456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22533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Constantia" pitchFamily="18" charset="0"/>
            </a:endParaRPr>
          </a:p>
        </p:txBody>
      </p:sp>
      <p:sp>
        <p:nvSpPr>
          <p:cNvPr id="22534" name="Прямоугольник 11"/>
          <p:cNvSpPr>
            <a:spLocks noChangeArrowheads="1"/>
          </p:cNvSpPr>
          <p:nvPr/>
        </p:nvSpPr>
        <p:spPr bwMode="auto">
          <a:xfrm>
            <a:off x="1901825" y="188640"/>
            <a:ext cx="7242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 финансовом управлении муниципального образования  люберецкий муниципальный район Московской области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5575" y="4500003"/>
            <a:ext cx="8880921" cy="1665302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</a:rPr>
              <a:t>Контактная информация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Руководитель:  </a:t>
            </a:r>
            <a:r>
              <a:rPr lang="ru-RU" sz="1600" b="1" dirty="0" err="1">
                <a:solidFill>
                  <a:schemeClr val="tx1"/>
                </a:solidFill>
              </a:rPr>
              <a:t>Царькова</a:t>
            </a:r>
            <a:r>
              <a:rPr lang="ru-RU" sz="1600" b="1" dirty="0">
                <a:solidFill>
                  <a:schemeClr val="tx1"/>
                </a:solidFill>
              </a:rPr>
              <a:t> О.Н.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Адрес: Московская область, г. Люберцы, Октябрьский проспект, д.190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Телефон, факс: (495) 503-41-55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 электронной почты : </a:t>
            </a:r>
            <a:r>
              <a:rPr lang="en-US" sz="1600" b="1" dirty="0">
                <a:solidFill>
                  <a:schemeClr val="tx1"/>
                </a:solidFill>
              </a:rPr>
              <a:t>www.luberfu@mail.ru</a:t>
            </a:r>
            <a:endParaRPr lang="ru-RU" sz="16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Режим работы: с 09.00-18.00, обед с 13.00-13.45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27984" y="1772816"/>
            <a:ext cx="4436037" cy="1944216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Финансовое управление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орган исполнительной власти района,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обеспечивающий проведение единой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финансовой, бюджетной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и налоговой политики в районе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7010400" y="6505873"/>
            <a:ext cx="2133600" cy="352127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00"/>
                            </p:stCondLst>
                            <p:childTnLst>
                              <p:par>
                                <p:cTn id="5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16" grpId="0" build="p" animBg="1"/>
    </p:bldLst>
  </p:timing>
</p:sld>
</file>

<file path=ppt/theme/theme1.xml><?xml version="1.0" encoding="utf-8"?>
<a:theme xmlns:a="http://schemas.openxmlformats.org/drawingml/2006/main" name="GreenAbstrakt 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10114</TotalTime>
  <Words>3830</Words>
  <Application>Microsoft Office PowerPoint</Application>
  <PresentationFormat>Экран (4:3)</PresentationFormat>
  <Paragraphs>955</Paragraphs>
  <Slides>26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GreenAbstrakt </vt:lpstr>
      <vt:lpstr>Diseño predeterminado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petrova</cp:lastModifiedBy>
  <cp:revision>875</cp:revision>
  <cp:lastPrinted>2017-06-22T11:54:45Z</cp:lastPrinted>
  <dcterms:created xsi:type="dcterms:W3CDTF">2014-01-05T09:17:23Z</dcterms:created>
  <dcterms:modified xsi:type="dcterms:W3CDTF">2017-09-14T12:10:33Z</dcterms:modified>
</cp:coreProperties>
</file>